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84" r:id="rId3"/>
    <p:sldId id="299" r:id="rId4"/>
    <p:sldId id="259" r:id="rId5"/>
    <p:sldId id="283" r:id="rId6"/>
    <p:sldId id="318" r:id="rId7"/>
    <p:sldId id="337" r:id="rId8"/>
    <p:sldId id="370" r:id="rId9"/>
    <p:sldId id="368" r:id="rId10"/>
    <p:sldId id="369" r:id="rId11"/>
    <p:sldId id="362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10" r:id="rId20"/>
    <p:sldId id="378" r:id="rId21"/>
    <p:sldId id="276" r:id="rId22"/>
  </p:sldIdLst>
  <p:sldSz cx="9144000" cy="6858000" type="screen4x3"/>
  <p:notesSz cx="7077075" cy="9363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D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08705" y="0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15952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2074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4652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19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7649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2938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0953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0378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8104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2418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9409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201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867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3239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8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7965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6181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402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8383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12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0783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2469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2678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metrology.net/paper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allabmag.com/using-metrology-net-to-calculate-isoiec-17025-uncertainties-for-fluke-metcal/" TargetMode="External"/><Relationship Id="rId5" Type="http://schemas.openxmlformats.org/officeDocument/2006/relationships/hyperlink" Target="https://www.callabsolutions.com/category/papers-articles/" TargetMode="External"/><Relationship Id="rId4" Type="http://schemas.openxmlformats.org/officeDocument/2006/relationships/hyperlink" Target="https://digital.bnpmedia.com/publication/?i=273926&amp;p=3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hyperlink" Target="http://www.google.com/url?sa=i&amp;rct=j&amp;q=&amp;esrc=s&amp;source=images&amp;cd=&amp;ved=0ahUKEwiQovC56v_LAhVCmIMKHQEgDbMQjRwIBw&amp;url=http://artie.com/labor_day/arg-hammer-chasing-nail-right-207x165-url.html&amp;psig=AFQjCNGR9SvV2UQRVwrVN8q3Udlgw-UfbQ&amp;ust=146023199799375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hyperlink" Target="http://www.google.com/url?sa=i&amp;rct=j&amp;q=&amp;esrc=s&amp;source=images&amp;cd=&amp;ved=0ahUKEwiQovC56v_LAhVCmIMKHQEgDbMQjRwIBw&amp;url=http://artie.com/labor_day/arg-hammer-chasing-nail-right-207x165-url.html&amp;psig=AFQjCNGR9SvV2UQRVwrVN8q3Udlgw-UfbQ&amp;ust=146023199799375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source=images&amp;cd=&amp;ved=0ahUKEwiQovC56v_LAhVCmIMKHQEgDbMQjRwIBw&amp;url=http://artie.com/labor_day/arg-hammer-chasing-nail-right-207x165-url.html&amp;psig=AFQjCNGR9SvV2UQRVwrVN8q3Udlgw-UfbQ&amp;ust=146023199799375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hyperlink" Target="http://www.google.com/url?sa=i&amp;rct=j&amp;q=&amp;esrc=s&amp;source=images&amp;cd=&amp;ved=0ahUKEwiQovC56v_LAhVCmIMKHQEgDbMQjRwIBw&amp;url=http://artie.com/labor_day/arg-hammer-chasing-nail-right-207x165-url.html&amp;psig=AFQjCNGR9SvV2UQRVwrVN8q3Udlgw-UfbQ&amp;ust=146023199799375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 descr="111229 CalLab FlyerTempla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6111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>
            <a:spLocks noGrp="1"/>
          </p:cNvSpPr>
          <p:nvPr>
            <p:ph type="ctrTitle"/>
          </p:nvPr>
        </p:nvSpPr>
        <p:spPr>
          <a:xfrm>
            <a:off x="152400" y="1791093"/>
            <a:ext cx="8991600" cy="232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959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Metrology Automation</a:t>
            </a:r>
            <a:br>
              <a:rPr lang="en-US" sz="3959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Lunch  &amp; Learn</a:t>
            </a:r>
            <a:br>
              <a:rPr lang="en-US" sz="3959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Metrology.NET® </a:t>
            </a:r>
            <a:br>
              <a:rPr lang="en-US" sz="3959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ISO/IEC 17025 </a:t>
            </a:r>
            <a:r>
              <a:rPr lang="en-US" sz="3959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Uncertainties</a:t>
            </a:r>
            <a:endParaRPr sz="395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1371600" y="4682769"/>
            <a:ext cx="6400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Michael L. Schwartz</a:t>
            </a:r>
            <a:endParaRPr sz="3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Review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9;p14"/>
          <p:cNvSpPr txBox="1"/>
          <p:nvPr/>
        </p:nvSpPr>
        <p:spPr>
          <a:xfrm>
            <a:off x="275895" y="1714679"/>
            <a:ext cx="5383925" cy="7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User Interface Shows the Test Result Values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/>
            </a:r>
            <a:b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</a:b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005" y="2137693"/>
            <a:ext cx="5857875" cy="450532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571788" y="4195289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571787" y="4393163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571787" y="4591037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571786" y="4788912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953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Alternate Uncertainty Calc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9;p14"/>
          <p:cNvSpPr txBox="1"/>
          <p:nvPr/>
        </p:nvSpPr>
        <p:spPr>
          <a:xfrm>
            <a:off x="688690" y="1267925"/>
            <a:ext cx="5353970" cy="907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You can use an Alternate Uncertainty Calculator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82" y="1698519"/>
            <a:ext cx="8387255" cy="49678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8462" y="2535291"/>
            <a:ext cx="4333875" cy="380047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-93362" y="4116906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706536" y="4116906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706535" y="5479644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953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Alternate Uncertainty Calc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9;p14"/>
          <p:cNvSpPr txBox="1"/>
          <p:nvPr/>
        </p:nvSpPr>
        <p:spPr>
          <a:xfrm>
            <a:off x="688690" y="1267925"/>
            <a:ext cx="5353970" cy="907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You can use an Alternate Uncertainty Calculator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8785" b="1957"/>
          <a:stretch/>
        </p:blipFill>
        <p:spPr>
          <a:xfrm>
            <a:off x="2056186" y="1558466"/>
            <a:ext cx="5628981" cy="511688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800000">
            <a:off x="6933446" y="4347364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095702" y="3833126"/>
            <a:ext cx="952173" cy="15565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953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Alternate Uncertainty Calc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9;p14"/>
          <p:cNvSpPr txBox="1"/>
          <p:nvPr/>
        </p:nvSpPr>
        <p:spPr>
          <a:xfrm>
            <a:off x="688690" y="1267925"/>
            <a:ext cx="5353970" cy="907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You can use an Alternate Uncertainty Calculator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455" y="2044267"/>
            <a:ext cx="6762750" cy="42672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800000">
            <a:off x="4840016" y="2134385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5055478" y="3256365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953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Alternate Uncertainty Calc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9;p14"/>
          <p:cNvSpPr txBox="1"/>
          <p:nvPr/>
        </p:nvSpPr>
        <p:spPr>
          <a:xfrm>
            <a:off x="688690" y="1267925"/>
            <a:ext cx="5353970" cy="907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Upload an Uncertainty calculator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96" y="1849564"/>
            <a:ext cx="7394028" cy="491731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80059" y="3572996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280731"/>
            <a:ext cx="4238625" cy="34861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846785" y="3846562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953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Alternate Uncertainty Calc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9;p14"/>
          <p:cNvSpPr txBox="1"/>
          <p:nvPr/>
        </p:nvSpPr>
        <p:spPr>
          <a:xfrm>
            <a:off x="688690" y="1267925"/>
            <a:ext cx="5353970" cy="907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Upload an Uncertainty calculator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945" y="1998650"/>
            <a:ext cx="8070992" cy="4197198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57772" y="3264923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887432" y="3265382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013556" y="3941597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43122" y="4284486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953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Alternate Uncertainty Calc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9;p14"/>
          <p:cNvSpPr txBox="1"/>
          <p:nvPr/>
        </p:nvSpPr>
        <p:spPr>
          <a:xfrm>
            <a:off x="688690" y="1267925"/>
            <a:ext cx="5353970" cy="907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Upload an Uncertainty calculator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123" y="1986455"/>
            <a:ext cx="7616636" cy="3786232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56949" y="4991996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56950" y="3342749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56949" y="5263011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56950" y="4674759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7932685" y="4815105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7932684" y="5116384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953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Alternate Uncertainty Calc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9;p14"/>
          <p:cNvSpPr txBox="1"/>
          <p:nvPr/>
        </p:nvSpPr>
        <p:spPr>
          <a:xfrm>
            <a:off x="688690" y="1267925"/>
            <a:ext cx="5353970" cy="907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You can use an Alternate Uncertainty Calculator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82" y="1698519"/>
            <a:ext cx="8387255" cy="496788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-93362" y="4116906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708" y="2632895"/>
            <a:ext cx="3757325" cy="357565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746317" y="4026811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769965" y="5956414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953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Manual Calibration Unc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9;p14"/>
          <p:cNvSpPr txBox="1"/>
          <p:nvPr/>
        </p:nvSpPr>
        <p:spPr>
          <a:xfrm>
            <a:off x="625627" y="1267925"/>
            <a:ext cx="7572441" cy="907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The Uncertainty Calculator is also Available for Manual Calibration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82" y="1698519"/>
            <a:ext cx="8387255" cy="49678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4205" y="2175034"/>
            <a:ext cx="2952750" cy="424815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10800000">
            <a:off x="6056386" y="4610153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6056386" y="4836143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6042660" y="5207293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650966" y="1529254"/>
            <a:ext cx="8229600" cy="502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Magazine – “</a:t>
            </a:r>
            <a:r>
              <a:rPr lang="en-US" sz="2400" dirty="0" smtClean="0"/>
              <a:t>How </a:t>
            </a:r>
            <a:r>
              <a:rPr lang="en-US" sz="2400" dirty="0"/>
              <a:t>to Add Dynamic Measurement Uncertainties to Any Metrology </a:t>
            </a:r>
            <a:r>
              <a:rPr lang="en-US" sz="2400" dirty="0" smtClean="0"/>
              <a:t>Software”</a:t>
            </a:r>
            <a:endParaRPr lang="en-US" sz="2400" dirty="0"/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dirty="0" smtClean="0">
                <a:hlinkClick r:id="rId4"/>
              </a:rPr>
              <a:t>https</a:t>
            </a:r>
            <a:r>
              <a:rPr lang="en-US" sz="2400" dirty="0">
                <a:hlinkClick r:id="rId4"/>
              </a:rPr>
              <a:t>://digital.bnpmedia.com/publication/?</a:t>
            </a:r>
            <a:r>
              <a:rPr lang="en-US" sz="2400" dirty="0" smtClean="0">
                <a:hlinkClick r:id="rId4"/>
              </a:rPr>
              <a:t>i=273926&amp;p=36</a:t>
            </a:r>
            <a:endParaRPr lang="en-US" sz="2400" dirty="0" smtClean="0"/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hlinkClick r:id="rId5"/>
              </a:rPr>
              <a:t>https://www.callabsolutions.com/category/papers-articles/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 Lab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Magazine – “Using Metrology.NET to Calculate ISO/IEC 17025 Uncertainties for Fluke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MET/CAL”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dirty="0">
                <a:hlinkClick r:id="rId6"/>
              </a:rPr>
              <a:t>https://www.callabmag.com/using-metrology-net-to-calculate-isoiec-17025-uncertainties-for-fluke-metcal</a:t>
            </a:r>
            <a:r>
              <a:rPr lang="en-US" sz="2400" dirty="0" smtClean="0">
                <a:hlinkClick r:id="rId6"/>
              </a:rPr>
              <a:t>/</a:t>
            </a:r>
            <a:endParaRPr lang="en-US" sz="2400" dirty="0" smtClean="0"/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dirty="0">
                <a:hlinkClick r:id="rId7"/>
              </a:rPr>
              <a:t>https://www.metrology.net/papers/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 Assignment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11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650966" y="1837509"/>
            <a:ext cx="8229600" cy="424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OOP (Object Oriented Programming) in VB.NET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Measurement Uncertainties in the Drivers  </a:t>
            </a:r>
          </a:p>
          <a:p>
            <a:pPr marL="342900" lvl="4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Resolution &amp; Repeatability</a:t>
            </a:r>
          </a:p>
          <a:p>
            <a:pPr marL="342900" lvl="4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Formatting Excel Spreadsheets for Metrology.NET®</a:t>
            </a:r>
          </a:p>
          <a:p>
            <a:pPr marL="342900" lvl="4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Uploading and Using Excel Spreadsheets</a:t>
            </a:r>
          </a:p>
        </p:txBody>
      </p:sp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Objectives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4" descr="http://artie.com/labor_day/arg-hammer-chasing-nail-right-207x165-url.gif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6642" y="5508591"/>
            <a:ext cx="1430700" cy="114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7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650966" y="1837509"/>
            <a:ext cx="8229600" cy="424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OOP (Object Oriented Programming) in VB.NET</a:t>
            </a:r>
          </a:p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Measurement Uncertainties in the Drivers  </a:t>
            </a:r>
          </a:p>
          <a:p>
            <a:pPr marL="342900" lvl="4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Resolution &amp;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Repeatability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4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Formatting Excel Spreadsheets for Metrology.NET®</a:t>
            </a:r>
          </a:p>
          <a:p>
            <a:pPr marL="342900" lvl="4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Uploading and Using Excel Spreadsheets</a:t>
            </a:r>
          </a:p>
        </p:txBody>
      </p:sp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Objectives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4" descr="http://artie.com/labor_day/arg-hammer-chasing-nail-right-207x165-url.gif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6642" y="5508591"/>
            <a:ext cx="1430700" cy="114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25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33" descr="111229 CalLab FlyerTempla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3"/>
          <p:cNvSpPr txBox="1">
            <a:spLocks noGrp="1"/>
          </p:cNvSpPr>
          <p:nvPr>
            <p:ph type="title"/>
          </p:nvPr>
        </p:nvSpPr>
        <p:spPr>
          <a:xfrm>
            <a:off x="619125" y="16478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 / Comments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3"/>
          <p:cNvSpPr txBox="1">
            <a:spLocks noGrp="1"/>
          </p:cNvSpPr>
          <p:nvPr>
            <p:ph type="body" idx="1"/>
          </p:nvPr>
        </p:nvSpPr>
        <p:spPr>
          <a:xfrm>
            <a:off x="466725" y="2159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Michael L. Schwartz</a:t>
            </a:r>
            <a:endParaRPr sz="32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Cal Lab Solutions</a:t>
            </a:r>
            <a:endParaRPr dirty="0"/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mschwartz@callabsolutions.com</a:t>
            </a:r>
            <a:endParaRPr sz="32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33" descr="C:\Users\Sita\AppData\Local\Microsoft\Windows\Temporary Internet Files\Content.IE5\ZP4NSKP2\MC900441880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9792" y="2638425"/>
            <a:ext cx="1279525" cy="178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685800" y="1447800"/>
            <a:ext cx="8229600" cy="4630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20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en-US" sz="24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Veteran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wned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usiness,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x-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ilitary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etrologist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0320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usiness is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oftware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Metrology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onsulting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Efficiencies through automation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Turn-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ey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ystem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032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Focus on finding the right solution for the customer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Created Metrology.NET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®</a:t>
            </a:r>
            <a:r>
              <a:rPr lang="en-US" sz="18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201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World’s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argest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MET/CAL®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rocedure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ibrary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PS-Cal®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power sensor calibration solution -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Tegam’s Product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C#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ased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sset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anagement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ystem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032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Acquired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 Lab Magazine in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2011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Cal Lab Solutions</a:t>
            </a:r>
            <a:endParaRPr sz="42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ms_partner(1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0" y="5715000"/>
            <a:ext cx="1524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C:\_CalLabSolutions\Marketing\_ArtWork\Keysight\Keysight_CP_SolutionsPartner_Cl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00" y="5791200"/>
            <a:ext cx="2035596" cy="877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http://artie.com/labor_day/arg-hammer-chasing-nail-right-207x165-url.gif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98596" y="1958545"/>
            <a:ext cx="1430700" cy="114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descr="cropped-CalLab-logo.gi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91200" y="5887105"/>
            <a:ext cx="3207450" cy="742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1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2590800" y="0"/>
            <a:ext cx="6553200" cy="12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is about Efficiency?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3962400" y="1542625"/>
            <a:ext cx="4724400" cy="51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</a:pPr>
            <a:r>
              <a:rPr lang="en-US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</a:t>
            </a:r>
            <a:endParaRPr/>
          </a:p>
          <a:p>
            <a:pPr marL="342900" marR="0" lvl="0" indent="-342900" algn="l" rtl="0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</a:pPr>
            <a:r>
              <a:rPr lang="en-US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Cheaper</a:t>
            </a:r>
            <a:endParaRPr/>
          </a:p>
          <a:p>
            <a:pPr marL="342900" marR="0" lvl="0" indent="-342900" algn="l" rtl="0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</a:pPr>
            <a:r>
              <a:rPr lang="en-US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Faster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6" descr="http://www.nec.co.th/html/images/Calibration/Laboratory/OpticalLaboratory/calibration-rf-communication-rack-fram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1" y="1295400"/>
            <a:ext cx="2971800" cy="510267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4046225" y="5486400"/>
            <a:ext cx="4903500" cy="10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4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doesn’t mean less accurate</a:t>
            </a:r>
            <a:endParaRPr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685800" y="1447800"/>
            <a:ext cx="8229600" cy="4630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Automation software uncertainties and a lab’s accredited uncertainties don’t match. 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Metrology.NET® calculate uncertainties?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Statement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4" descr="http://artie.com/labor_day/arg-hammer-chasing-nail-right-207x165-url.gif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6642" y="5508591"/>
            <a:ext cx="1430700" cy="114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1072057" y="1857375"/>
            <a:ext cx="6922704" cy="454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We are going to look at a Fluke 5720A’s Uncertainties for 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Test </a:t>
            </a: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Process.Source.Voltage.DC: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	First in the Driver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	Then adding Resolution and Repeatability</a:t>
            </a:r>
            <a:b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</a:br>
            <a:endParaRPr lang="en-US" b="1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Then a Spreadsheet for the Fluke 5720A: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	</a:t>
            </a: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The Metrology.NET tab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	</a:t>
            </a: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Scope of Accreditation Uncertainties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	</a:t>
            </a:r>
            <a:endParaRPr lang="en-US" b="1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Manual Calibration Uncertainties. 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	The Metrology.NET tab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</a:t>
            </a:r>
            <a:endParaRPr lang="en-US" b="1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Use Metrology.NET Uncertainties with any software</a:t>
            </a:r>
          </a:p>
        </p:txBody>
      </p:sp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Overview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44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Review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9;p14"/>
          <p:cNvSpPr txBox="1"/>
          <p:nvPr/>
        </p:nvSpPr>
        <p:spPr>
          <a:xfrm>
            <a:off x="1600199" y="1076325"/>
            <a:ext cx="4256690" cy="7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Fluke 5720A Measurement Uncertainties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/>
            </a:r>
            <a:b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</a:b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65" y="1781270"/>
            <a:ext cx="4177386" cy="5076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6705" y="1719168"/>
            <a:ext cx="4720002" cy="513883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8281852">
            <a:off x="3152461" y="4938513"/>
            <a:ext cx="2111943" cy="600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Review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9;p14"/>
          <p:cNvSpPr txBox="1"/>
          <p:nvPr/>
        </p:nvSpPr>
        <p:spPr>
          <a:xfrm>
            <a:off x="1600199" y="1076325"/>
            <a:ext cx="4256690" cy="7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Fluke 5720A Measurement Uncertainties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/>
            </a:r>
            <a:b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</a:b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33" y="1872011"/>
            <a:ext cx="3938718" cy="428822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8281852">
            <a:off x="-2079910" y="1178437"/>
            <a:ext cx="2111943" cy="600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9490" y="2172062"/>
            <a:ext cx="5344510" cy="37779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07772" y="4363453"/>
            <a:ext cx="612228" cy="847050"/>
          </a:xfrm>
          <a:prstGeom prst="rect">
            <a:avLst/>
          </a:prstGeom>
          <a:solidFill>
            <a:srgbClr val="C0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9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Review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9;p14"/>
          <p:cNvSpPr txBox="1"/>
          <p:nvPr/>
        </p:nvSpPr>
        <p:spPr>
          <a:xfrm>
            <a:off x="1194812" y="1098296"/>
            <a:ext cx="5383925" cy="7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Test Process </a:t>
            </a: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adds </a:t>
            </a: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Resolution &amp; Repeatability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/>
            </a:r>
            <a:b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</a:b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43" y="1860981"/>
            <a:ext cx="7419975" cy="18573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75895" y="2548127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47" t="7564" r="-147" b="14388"/>
          <a:stretch/>
        </p:blipFill>
        <p:spPr>
          <a:xfrm>
            <a:off x="3027965" y="3574358"/>
            <a:ext cx="5573110" cy="292608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011335" y="3564133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011335" y="5443568"/>
            <a:ext cx="952173" cy="1556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2986</TotalTime>
  <Words>376</Words>
  <Application>Microsoft Office PowerPoint</Application>
  <PresentationFormat>On-screen Show (4:3)</PresentationFormat>
  <Paragraphs>132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Wingdings</vt:lpstr>
      <vt:lpstr>Office Theme</vt:lpstr>
      <vt:lpstr> Metrology Automation  Lunch  &amp; Learn  Metrology.NET®  ISO/IEC 17025 Uncertainties</vt:lpstr>
      <vt:lpstr>PowerPoint Presentation</vt:lpstr>
      <vt:lpstr>PowerPoint Presentation</vt:lpstr>
      <vt:lpstr>Business is about Efficiency?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/ Comments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Lunch  &amp; Learn CLS &amp; MET/CAL® Drivers</dc:title>
  <dc:creator>Sita</dc:creator>
  <cp:lastModifiedBy>Windows User</cp:lastModifiedBy>
  <cp:revision>117</cp:revision>
  <dcterms:modified xsi:type="dcterms:W3CDTF">2020-06-17T17:21:16Z</dcterms:modified>
</cp:coreProperties>
</file>