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84" r:id="rId3"/>
    <p:sldId id="299" r:id="rId4"/>
    <p:sldId id="259" r:id="rId5"/>
    <p:sldId id="283" r:id="rId6"/>
    <p:sldId id="318" r:id="rId7"/>
    <p:sldId id="337" r:id="rId8"/>
    <p:sldId id="317" r:id="rId9"/>
    <p:sldId id="359" r:id="rId10"/>
    <p:sldId id="365" r:id="rId11"/>
    <p:sldId id="368" r:id="rId12"/>
    <p:sldId id="360" r:id="rId13"/>
    <p:sldId id="362" r:id="rId14"/>
    <p:sldId id="361" r:id="rId15"/>
    <p:sldId id="367" r:id="rId16"/>
    <p:sldId id="364" r:id="rId17"/>
    <p:sldId id="363" r:id="rId18"/>
    <p:sldId id="366" r:id="rId19"/>
    <p:sldId id="310" r:id="rId20"/>
    <p:sldId id="276" r:id="rId21"/>
  </p:sldIdLst>
  <p:sldSz cx="9144000" cy="6858000" type="screen4x3"/>
  <p:notesSz cx="7077075" cy="9363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6D8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08705" y="0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159522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4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4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20747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6448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28080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62651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19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26279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0721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91587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52641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77046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2012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08672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48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7965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6181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0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4028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8383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12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0783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95728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1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1:notes"/>
          <p:cNvSpPr txBox="1">
            <a:spLocks noGrp="1"/>
          </p:cNvSpPr>
          <p:nvPr>
            <p:ph type="sldNum" idx="12"/>
          </p:nvPr>
        </p:nvSpPr>
        <p:spPr>
          <a:xfrm>
            <a:off x="4008705" y="8893296"/>
            <a:ext cx="3066732" cy="468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25" tIns="46950" rIns="93925" bIns="469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706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hyperlink" Target="http://www.google.com/url?sa=i&amp;rct=j&amp;q=&amp;esrc=s&amp;source=images&amp;cd=&amp;ved=0ahUKEwiQovC56v_LAhVCmIMKHQEgDbMQjRwIBw&amp;url=http://artie.com/labor_day/arg-hammer-chasing-nail-right-207x165-url.html&amp;psig=AFQjCNGR9SvV2UQRVwrVN8q3Udlgw-UfbQ&amp;ust=146023199799375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hyperlink" Target="http://www.google.com/url?sa=i&amp;rct=j&amp;q=&amp;esrc=s&amp;source=images&amp;cd=&amp;ved=0ahUKEwiQovC56v_LAhVCmIMKHQEgDbMQjRwIBw&amp;url=http://artie.com/labor_day/arg-hammer-chasing-nail-right-207x165-url.html&amp;psig=AFQjCNGR9SvV2UQRVwrVN8q3Udlgw-UfbQ&amp;ust=1460231997993754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2.png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/url?sa=i&amp;rct=j&amp;q=&amp;esrc=s&amp;source=images&amp;cd=&amp;ved=0ahUKEwiQovC56v_LAhVCmIMKHQEgDbMQjRwIBw&amp;url=http://artie.com/labor_day/arg-hammer-chasing-nail-right-207x165-url.html&amp;psig=AFQjCNGR9SvV2UQRVwrVN8q3Udlgw-UfbQ&amp;ust=1460231997993754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hyperlink" Target="http://www.google.com/url?sa=i&amp;rct=j&amp;q=&amp;esrc=s&amp;source=images&amp;cd=&amp;ved=0ahUKEwiQovC56v_LAhVCmIMKHQEgDbMQjRwIBw&amp;url=http://artie.com/labor_day/arg-hammer-chasing-nail-right-207x165-url.html&amp;psig=AFQjCNGR9SvV2UQRVwrVN8q3Udlgw-UfbQ&amp;ust=146023199799375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3" descr="111229 CalLab FlyerTempla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61112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>
            <a:spLocks noGrp="1"/>
          </p:cNvSpPr>
          <p:nvPr>
            <p:ph type="ctrTitle"/>
          </p:nvPr>
        </p:nvSpPr>
        <p:spPr>
          <a:xfrm>
            <a:off x="152400" y="1791093"/>
            <a:ext cx="8991600" cy="2323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Metrology Automation</a:t>
            </a:r>
            <a:br>
              <a:rPr lang="en-US" sz="3959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Lunch  &amp; Learn</a:t>
            </a:r>
            <a:br>
              <a:rPr lang="en-US" sz="3959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Metrology.NET® </a:t>
            </a:r>
            <a:br>
              <a:rPr lang="en-US" sz="3959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Building Drivers with Reusable</a:t>
            </a:r>
            <a:endParaRPr sz="3959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>
            <a:spLocks noGrp="1"/>
          </p:cNvSpPr>
          <p:nvPr>
            <p:ph type="subTitle" idx="1"/>
          </p:nvPr>
        </p:nvSpPr>
        <p:spPr>
          <a:xfrm>
            <a:off x="1371600" y="4682769"/>
            <a:ext cx="64008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r>
              <a:rPr lang="en-US" sz="3200" b="1" i="0" u="none" strike="noStrike" cap="none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Michael L. Schwartz</a:t>
            </a:r>
            <a:endParaRPr sz="3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7953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 txBox="1"/>
          <p:nvPr/>
        </p:nvSpPr>
        <p:spPr>
          <a:xfrm>
            <a:off x="2047875" y="142513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Review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99;p14"/>
          <p:cNvSpPr txBox="1"/>
          <p:nvPr/>
        </p:nvSpPr>
        <p:spPr>
          <a:xfrm>
            <a:off x="688690" y="1267925"/>
            <a:ext cx="5353970" cy="907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Test Process will Inherit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Reusable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961" y="1844054"/>
            <a:ext cx="3941872" cy="4865624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376696" y="2901001"/>
            <a:ext cx="586740" cy="144780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794" y="1834370"/>
            <a:ext cx="2212427" cy="3114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ight Arrow 11"/>
          <p:cNvSpPr/>
          <p:nvPr/>
        </p:nvSpPr>
        <p:spPr>
          <a:xfrm rot="13395158">
            <a:off x="6750300" y="2912451"/>
            <a:ext cx="2250685" cy="484632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532" y="3684190"/>
            <a:ext cx="2212427" cy="3114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ight Arrow 13"/>
          <p:cNvSpPr/>
          <p:nvPr/>
        </p:nvSpPr>
        <p:spPr>
          <a:xfrm rot="10800000">
            <a:off x="2409128" y="3335499"/>
            <a:ext cx="586740" cy="14478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0800000">
            <a:off x="2409128" y="3779561"/>
            <a:ext cx="586740" cy="14478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0800000">
            <a:off x="2409127" y="4204476"/>
            <a:ext cx="586740" cy="14478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0800000">
            <a:off x="2409126" y="5100556"/>
            <a:ext cx="586740" cy="14478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0800000">
            <a:off x="2409126" y="4675642"/>
            <a:ext cx="586740" cy="144780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2409125" y="5586148"/>
            <a:ext cx="586740" cy="144780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0800000">
            <a:off x="2369463" y="6024308"/>
            <a:ext cx="586740" cy="144780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6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362" y="2175034"/>
            <a:ext cx="5019675" cy="4105275"/>
          </a:xfrm>
          <a:prstGeom prst="rect">
            <a:avLst/>
          </a:prstGeom>
        </p:spPr>
      </p:pic>
      <p:pic>
        <p:nvPicPr>
          <p:cNvPr id="98" name="Google Shape;98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47953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 txBox="1"/>
          <p:nvPr/>
        </p:nvSpPr>
        <p:spPr>
          <a:xfrm>
            <a:off x="2047875" y="142513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Review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99;p14"/>
          <p:cNvSpPr txBox="1"/>
          <p:nvPr/>
        </p:nvSpPr>
        <p:spPr>
          <a:xfrm>
            <a:off x="688690" y="1267925"/>
            <a:ext cx="5353970" cy="907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Test Process will Inherit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Reusable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794" y="1834370"/>
            <a:ext cx="2212427" cy="3114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ight Arrow 11"/>
          <p:cNvSpPr/>
          <p:nvPr/>
        </p:nvSpPr>
        <p:spPr>
          <a:xfrm rot="13395158">
            <a:off x="6750300" y="2912451"/>
            <a:ext cx="2250685" cy="484632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532" y="3684190"/>
            <a:ext cx="2212427" cy="3114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ight Arrow 16"/>
          <p:cNvSpPr/>
          <p:nvPr/>
        </p:nvSpPr>
        <p:spPr>
          <a:xfrm rot="10800000">
            <a:off x="3582476" y="5381649"/>
            <a:ext cx="586740" cy="144780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0800000">
            <a:off x="3588743" y="2902118"/>
            <a:ext cx="586740" cy="144780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3582478" y="3581491"/>
            <a:ext cx="586740" cy="144780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0800000">
            <a:off x="3582477" y="4668473"/>
            <a:ext cx="586740" cy="144780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0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7953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 txBox="1"/>
          <p:nvPr/>
        </p:nvSpPr>
        <p:spPr>
          <a:xfrm>
            <a:off x="2047875" y="142513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Review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99;p14"/>
          <p:cNvSpPr txBox="1"/>
          <p:nvPr/>
        </p:nvSpPr>
        <p:spPr>
          <a:xfrm>
            <a:off x="688690" y="1267925"/>
            <a:ext cx="5353970" cy="907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The Run Function Call Becomes Standard</a:t>
            </a:r>
            <a:endParaRPr lang="en-US" b="1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7875" y="1638300"/>
            <a:ext cx="6741370" cy="511302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1693120" y="2209905"/>
            <a:ext cx="586740" cy="144780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693120" y="3394129"/>
            <a:ext cx="586740" cy="144780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693120" y="3646170"/>
            <a:ext cx="586740" cy="14478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9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7953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 txBox="1"/>
          <p:nvPr/>
        </p:nvSpPr>
        <p:spPr>
          <a:xfrm>
            <a:off x="2047875" y="142513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Connection Groups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99;p14"/>
          <p:cNvSpPr txBox="1"/>
          <p:nvPr/>
        </p:nvSpPr>
        <p:spPr>
          <a:xfrm>
            <a:off x="688690" y="1267925"/>
            <a:ext cx="5353970" cy="907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The Run Function Call Becomes Standard</a:t>
            </a:r>
            <a:endParaRPr lang="en-US" b="1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395" y="2372791"/>
            <a:ext cx="4816422" cy="36204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2053" y="1931922"/>
            <a:ext cx="3839528" cy="4625087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 rot="18736160">
            <a:off x="4599518" y="2902020"/>
            <a:ext cx="1109783" cy="7841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77813" flipV="1">
            <a:off x="4623929" y="4136738"/>
            <a:ext cx="928613" cy="4571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-13441" y="2738050"/>
            <a:ext cx="586740" cy="144780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7953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 txBox="1"/>
          <p:nvPr/>
        </p:nvSpPr>
        <p:spPr>
          <a:xfrm>
            <a:off x="2047875" y="142513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Review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1202" y="952500"/>
            <a:ext cx="5961437" cy="5855389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2384792" y="993078"/>
            <a:ext cx="586740" cy="14478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606196" y="1218804"/>
            <a:ext cx="586740" cy="14478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098956" y="1722120"/>
            <a:ext cx="586740" cy="14478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6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7953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 txBox="1"/>
          <p:nvPr/>
        </p:nvSpPr>
        <p:spPr>
          <a:xfrm>
            <a:off x="2047875" y="142513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</a:pPr>
            <a:r>
              <a:rPr lang="en-US" sz="4300" dirty="0">
                <a:latin typeface="Calibri" panose="020F0502020204030204" pitchFamily="34" charset="0"/>
              </a:rPr>
              <a:t>Run Time Configuration</a:t>
            </a:r>
            <a:endParaRPr lang="en-US" sz="43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99;p14"/>
          <p:cNvSpPr txBox="1"/>
          <p:nvPr/>
        </p:nvSpPr>
        <p:spPr>
          <a:xfrm>
            <a:off x="688690" y="1267925"/>
            <a:ext cx="5353970" cy="907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The Run Function Call Becomes Standard</a:t>
            </a:r>
            <a:endParaRPr lang="en-US" b="1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7875" y="1638300"/>
            <a:ext cx="6741370" cy="511302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1754505" y="2730654"/>
            <a:ext cx="586740" cy="144780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7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7953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 txBox="1"/>
          <p:nvPr/>
        </p:nvSpPr>
        <p:spPr>
          <a:xfrm>
            <a:off x="2047875" y="142513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</a:pPr>
            <a:r>
              <a:rPr lang="en-US" sz="4300" dirty="0">
                <a:latin typeface="Calibri" panose="020F0502020204030204" pitchFamily="34" charset="0"/>
              </a:rPr>
              <a:t>Run Time Configuration</a:t>
            </a:r>
            <a:endParaRPr lang="en-US" sz="43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400" y="1530278"/>
            <a:ext cx="8666600" cy="4450925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100770" y="3375263"/>
            <a:ext cx="586740" cy="14478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00770" y="4844554"/>
            <a:ext cx="586740" cy="14478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00770" y="5774512"/>
            <a:ext cx="586740" cy="14478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9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9139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 txBox="1"/>
          <p:nvPr/>
        </p:nvSpPr>
        <p:spPr>
          <a:xfrm>
            <a:off x="2279860" y="152786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</a:pPr>
            <a:r>
              <a:rPr lang="en-US" sz="4300" dirty="0" smtClean="0">
                <a:latin typeface="Calibri" panose="020F0502020204030204" pitchFamily="34" charset="0"/>
              </a:rPr>
              <a:t>Run Time Configuration</a:t>
            </a:r>
            <a:endParaRPr sz="43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804" y="3157927"/>
            <a:ext cx="8580796" cy="2834659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62804" y="3318639"/>
            <a:ext cx="586740" cy="144780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Google Shape;99;p14"/>
          <p:cNvSpPr txBox="1"/>
          <p:nvPr/>
        </p:nvSpPr>
        <p:spPr>
          <a:xfrm>
            <a:off x="1067065" y="1977374"/>
            <a:ext cx="5353970" cy="907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The TestProcess TestSetup Function will look for RunTimeConfigParameter and allow the operator to set that property at the start of the Run Process</a:t>
            </a:r>
            <a:endParaRPr lang="en-US" b="1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171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663" y="2276968"/>
            <a:ext cx="5410200" cy="2695575"/>
          </a:xfrm>
          <a:prstGeom prst="rect">
            <a:avLst/>
          </a:prstGeom>
        </p:spPr>
      </p:pic>
      <p:pic>
        <p:nvPicPr>
          <p:cNvPr id="98" name="Google Shape;98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47953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 txBox="1"/>
          <p:nvPr/>
        </p:nvSpPr>
        <p:spPr>
          <a:xfrm>
            <a:off x="2047875" y="142513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</a:pPr>
            <a:r>
              <a:rPr lang="en-US" sz="4300" dirty="0">
                <a:latin typeface="Calibri" panose="020F0502020204030204" pitchFamily="34" charset="0"/>
              </a:rPr>
              <a:t>Run Time Configuration</a:t>
            </a:r>
            <a:endParaRPr lang="en-US" sz="43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99;p14"/>
          <p:cNvSpPr txBox="1"/>
          <p:nvPr/>
        </p:nvSpPr>
        <p:spPr>
          <a:xfrm>
            <a:off x="688690" y="1267925"/>
            <a:ext cx="5353970" cy="907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Run Time Configuration on the UI. </a:t>
            </a:r>
            <a:endParaRPr lang="en-US" b="1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1461135" y="3420575"/>
            <a:ext cx="586740" cy="14478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5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650966" y="1837509"/>
            <a:ext cx="8229600" cy="4241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OOP (Object Oriented Programming) in VB.NET</a:t>
            </a:r>
          </a:p>
          <a:p>
            <a:pPr marL="342900" lvl="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Reusable DLL  </a:t>
            </a:r>
          </a:p>
          <a:p>
            <a:pPr marL="342900" lvl="4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.NET Reflection</a:t>
            </a:r>
          </a:p>
          <a:p>
            <a:pPr marL="342900" lvl="4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Properties and Attributes</a:t>
            </a:r>
          </a:p>
          <a:p>
            <a:pPr marL="342900" lvl="4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Testing &amp; Running Metrology.NET</a:t>
            </a:r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Learning Objectives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Google Shape;103;p14" descr="http://artie.com/labor_day/arg-hammer-chasing-nail-right-207x165-url.gif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46642" y="5508591"/>
            <a:ext cx="1430700" cy="1140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116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650966" y="1837509"/>
            <a:ext cx="8229600" cy="4241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OOP (Object Oriented Programming) in VB.NET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Reusable DLL  </a:t>
            </a:r>
          </a:p>
          <a:p>
            <a:pPr marL="342900" lvl="4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.NET Reflection</a:t>
            </a:r>
          </a:p>
          <a:p>
            <a:pPr marL="342900" lvl="4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Properties and Attributes</a:t>
            </a:r>
          </a:p>
          <a:p>
            <a:pPr marL="342900" lvl="4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Testing &amp; Running Metrology.NET</a:t>
            </a:r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Learning Objectives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Google Shape;103;p14" descr="http://artie.com/labor_day/arg-hammer-chasing-nail-right-207x165-url.gif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46642" y="5508591"/>
            <a:ext cx="1430700" cy="1140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777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3" descr="111229 CalLab FlyerTempla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61200"/>
          </a:xfrm>
          <a:prstGeom prst="rect">
            <a:avLst/>
          </a:prstGeom>
          <a:noFill/>
          <a:ln>
            <a:noFill/>
          </a:ln>
        </p:spPr>
      </p:pic>
      <p:sp>
        <p:nvSpPr>
          <p:cNvPr id="386" name="Google Shape;386;p33"/>
          <p:cNvSpPr txBox="1">
            <a:spLocks noGrp="1"/>
          </p:cNvSpPr>
          <p:nvPr>
            <p:ph type="title"/>
          </p:nvPr>
        </p:nvSpPr>
        <p:spPr>
          <a:xfrm>
            <a:off x="619125" y="16478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Questions? / Comments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7" name="Google Shape;387;p33"/>
          <p:cNvSpPr txBox="1">
            <a:spLocks noGrp="1"/>
          </p:cNvSpPr>
          <p:nvPr>
            <p:ph type="body" idx="1"/>
          </p:nvPr>
        </p:nvSpPr>
        <p:spPr>
          <a:xfrm>
            <a:off x="466725" y="21590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1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1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1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1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</a:pPr>
            <a:r>
              <a:rPr lang="en-US" sz="32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Michael L. Schwartz</a:t>
            </a:r>
            <a:endParaRPr sz="32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</a:pPr>
            <a:r>
              <a:rPr lang="en-US" sz="32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Cal Lab Solutions</a:t>
            </a:r>
            <a:endParaRPr dirty="0"/>
          </a:p>
          <a:p>
            <a:pPr marL="342900" marR="0" lvl="0" indent="-342900" algn="ctr" rtl="0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</a:pPr>
            <a:r>
              <a:rPr lang="en-US" sz="3200" b="1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mschwartz@callabsolutions.com</a:t>
            </a:r>
            <a:endParaRPr sz="32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88" name="Google Shape;388;p33" descr="C:\Users\Sita\AppData\Local\Microsoft\Windows\Temporary Internet Files\Content.IE5\ZP4NSKP2\MC900441880[1].wm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89792" y="2638425"/>
            <a:ext cx="1279525" cy="178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685800" y="1447800"/>
            <a:ext cx="8229600" cy="4630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20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itchFamily="34" charset="0"/>
              <a:buChar char="•"/>
            </a:pPr>
            <a:r>
              <a:rPr lang="en-US" sz="240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Veteran 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-US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wned 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usiness, 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n-US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x-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ilitary 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etrologist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20320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Core 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2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usiness is </a:t>
            </a: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oftware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42900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</a:pP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Metrology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onsulting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42900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</a:pP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Efficiencies through automation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42900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</a:pP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Turn-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ey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ystem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2032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Focus on finding the right solution for the customer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Created Metrology.NET</a:t>
            </a:r>
            <a:r>
              <a:rPr lang="en-US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®</a:t>
            </a:r>
            <a:r>
              <a:rPr lang="en-US" sz="180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201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World’s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argest 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MET/CAL®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rocedure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ibrary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PS-Cal®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power sensor calibration solution - </a:t>
            </a: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 Tegam’s Product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C#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eb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-b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ased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sset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anagement 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ystem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2032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Acquired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 Lab Magazine in </a:t>
            </a:r>
            <a:r>
              <a:rPr lang="en-US" sz="2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2011</a:t>
            </a: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About Cal Lab Solutions</a:t>
            </a:r>
            <a:endParaRPr sz="429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14" descr="ms_partner(1)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10000" y="5715000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4" descr="C:\_CalLabSolutions\Marketing\_ArtWork\Keysight\Keysight_CP_SolutionsPartner_Clr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85800" y="5791200"/>
            <a:ext cx="2035596" cy="877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4" descr="http://artie.com/labor_day/arg-hammer-chasing-nail-right-207x165-url.gif">
            <a:hlinkClick r:id="rId6"/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098596" y="1958545"/>
            <a:ext cx="1430700" cy="114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4" descr="cropped-CalLab-logo.gif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791200" y="5887105"/>
            <a:ext cx="3207450" cy="7422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61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6"/>
          <p:cNvSpPr txBox="1">
            <a:spLocks noGrp="1"/>
          </p:cNvSpPr>
          <p:nvPr>
            <p:ph type="title"/>
          </p:nvPr>
        </p:nvSpPr>
        <p:spPr>
          <a:xfrm>
            <a:off x="2590800" y="0"/>
            <a:ext cx="6553200" cy="12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Business is about Efficiency?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6"/>
          <p:cNvSpPr txBox="1">
            <a:spLocks noGrp="1"/>
          </p:cNvSpPr>
          <p:nvPr>
            <p:ph type="body" idx="1"/>
          </p:nvPr>
        </p:nvSpPr>
        <p:spPr>
          <a:xfrm>
            <a:off x="3962400" y="1542625"/>
            <a:ext cx="4724400" cy="51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</a:pPr>
            <a:r>
              <a:rPr lang="en-US"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Better</a:t>
            </a:r>
            <a:endParaRPr/>
          </a:p>
          <a:p>
            <a:pPr marL="342900" marR="0" lvl="0" indent="-3429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</a:pPr>
            <a:r>
              <a:rPr lang="en-US"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Cheaper</a:t>
            </a:r>
            <a:endParaRPr/>
          </a:p>
          <a:p>
            <a:pPr marL="342900" marR="0" lvl="0" indent="-342900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</a:pPr>
            <a:r>
              <a:rPr lang="en-US"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Faster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9" name="Google Shape;119;p16" descr="http://www.nec.co.th/html/images/Calibration/Laboratory/OpticalLaboratory/calibration-rf-communication-rack-frame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1" y="1295400"/>
            <a:ext cx="2971800" cy="5102679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6"/>
          <p:cNvSpPr txBox="1"/>
          <p:nvPr/>
        </p:nvSpPr>
        <p:spPr>
          <a:xfrm>
            <a:off x="4046225" y="5486400"/>
            <a:ext cx="4903500" cy="10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440"/>
              </a:spcBef>
              <a:spcAft>
                <a:spcPts val="0"/>
              </a:spcAft>
              <a:buNone/>
            </a:pPr>
            <a:r>
              <a:rPr lang="en-US" sz="2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 doesn’t mean less accurate</a:t>
            </a:r>
            <a:endParaRPr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685800" y="1447800"/>
            <a:ext cx="8229600" cy="4630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 line of code you write, is a line of code you have to debug and support!</a:t>
            </a: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lang="en-US" sz="24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much as 80% of the cost of software is in support and maintains costs. </a:t>
            </a: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needed to make some changes to driver in Metrology.NET and didn’t want to create more code.</a:t>
            </a:r>
            <a:b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24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</a:pPr>
            <a:endParaRPr lang="en-US" sz="24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 Statement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Google Shape;103;p14" descr="http://artie.com/labor_day/arg-hammer-chasing-nail-right-207x165-url.gif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46642" y="5508591"/>
            <a:ext cx="1430700" cy="1140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9525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/>
        </p:nvSpPr>
        <p:spPr>
          <a:xfrm>
            <a:off x="859221" y="1857375"/>
            <a:ext cx="6922704" cy="4543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Shorts &amp; Opens are more accurate than the calibrators.  We needed to add the option to use a Short / Open in the following Test Process:</a:t>
            </a:r>
            <a:b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</a:b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	Source.Capacitance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	Source.Current.DC	</a:t>
            </a:r>
            <a:b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</a:b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	Source.Resistance </a:t>
            </a:r>
            <a:b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</a:b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	Source.Voltage.DC</a:t>
            </a:r>
            <a:b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</a:b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In the Following Drivers: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	</a:t>
            </a: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Fluke 55xxA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	</a:t>
            </a: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Fluke 57xxA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	</a:t>
            </a: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Transmille 4010A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	</a:t>
            </a:r>
            <a:endParaRPr lang="en-US" b="1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Run Time Configuration</a:t>
            </a:r>
            <a:endParaRPr lang="en-US" b="1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  </a:t>
            </a: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We added a new Attribute “</a:t>
            </a:r>
            <a:r>
              <a:rPr lang="en-US" dirty="0" smtClean="0"/>
              <a:t>RunTimeConfigParameter”</a:t>
            </a:r>
            <a:endParaRPr lang="en-US" i="1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  </a:t>
            </a: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Any Property in a Test Process with this attribute is now</a:t>
            </a:r>
            <a:b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</a:b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  configurable at runtime </a:t>
            </a:r>
            <a:b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</a:b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  </a:t>
            </a:r>
            <a:endParaRPr lang="en-US" b="1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Created two new Reusable Test Process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  </a:t>
            </a:r>
            <a:r>
              <a:rPr lang="en-US" dirty="0" smtClean="0"/>
              <a:t>TestProcessTypicalSource</a:t>
            </a:r>
            <a:br>
              <a:rPr lang="en-US" dirty="0" smtClean="0"/>
            </a:br>
            <a:r>
              <a:rPr lang="en-US" dirty="0" smtClean="0"/>
              <a:t>         TestProcessTypicalMeasure</a:t>
            </a:r>
            <a:endParaRPr lang="en-US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1828800" y="381000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 Requirements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441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 txBox="1"/>
          <p:nvPr/>
        </p:nvSpPr>
        <p:spPr>
          <a:xfrm>
            <a:off x="2047875" y="142513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Review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99;p14"/>
          <p:cNvSpPr txBox="1"/>
          <p:nvPr/>
        </p:nvSpPr>
        <p:spPr>
          <a:xfrm>
            <a:off x="275896" y="1714678"/>
            <a:ext cx="4051737" cy="4796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Old Code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b="1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The Fluke </a:t>
            </a:r>
            <a:r>
              <a:rPr lang="en-US" b="1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55xx </a:t>
            </a: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Source.Voltage.DC needed to have the option testing zero volts DC with a short or the calibrator.  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/>
            </a:r>
            <a:b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</a:b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This would have added ~200 lines of code making the total code ~500 lines of code.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b="1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Then Source.Capacitance, Source.Current.DC, Source.Resistance in the 57xx &amp; 4010 would also need an additional 200 lines of code for a total of ~2400 additional lines of code.  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b="1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Debugging 2400 lines of code is a lot of work.</a:t>
            </a:r>
            <a:r>
              <a:rPr lang="en-US" b="1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/>
            </a:r>
            <a:br>
              <a:rPr lang="en-US" b="1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</a:br>
            <a:endParaRPr lang="en-US" b="1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3529" y="1575884"/>
            <a:ext cx="4540471" cy="500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1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7953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 txBox="1"/>
          <p:nvPr/>
        </p:nvSpPr>
        <p:spPr>
          <a:xfrm>
            <a:off x="2047875" y="142513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Level </a:t>
            </a:r>
            <a:r>
              <a:rPr lang="en-US" sz="429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Change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99;p14"/>
          <p:cNvSpPr txBox="1"/>
          <p:nvPr/>
        </p:nvSpPr>
        <p:spPr>
          <a:xfrm>
            <a:off x="713974" y="1324303"/>
            <a:ext cx="4153046" cy="2924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What is common with all the code is the metrology process.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b="1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So… Lets make that code Reusable/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b="1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For Each TestPoint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Check the Connection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Calibrate 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</a:t>
            </a:r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  Setup the Reference Standard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</a:t>
            </a:r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  Setup the Unit Under Test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</a:t>
            </a:r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  Enable the Output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</a:t>
            </a:r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  Make a Measurement</a:t>
            </a:r>
            <a:b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</a:br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   Disable the Output</a:t>
            </a: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/>
            </a:r>
            <a:b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</a:b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Next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b="1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b="1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5947" y="1229857"/>
            <a:ext cx="3093656" cy="549420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05636" y="4516196"/>
            <a:ext cx="4572000" cy="1837426"/>
          </a:xfrm>
          <a:prstGeom prst="rect">
            <a:avLst/>
          </a:prstGeom>
          <a:solidFill>
            <a:srgbClr val="FF9900"/>
          </a:solidFill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By attaching the TestPoint(s) to the Connection Now we Can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For Each Connection</a:t>
            </a:r>
          </a:p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Make Connection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For Each TestPoint (In Connection)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  </a:t>
            </a:r>
            <a:r>
              <a:rPr lang="en-US" b="1" dirty="0">
                <a:solidFill>
                  <a:schemeClr val="bg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Calibrate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Next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Next</a:t>
            </a:r>
          </a:p>
        </p:txBody>
      </p:sp>
    </p:spTree>
    <p:extLst>
      <p:ext uri="{BB962C8B-B14F-4D97-AF65-F5344CB8AC3E}">
        <p14:creationId xmlns:p14="http://schemas.microsoft.com/office/powerpoint/2010/main" val="207329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7953"/>
            <a:ext cx="914400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 txBox="1"/>
          <p:nvPr/>
        </p:nvSpPr>
        <p:spPr>
          <a:xfrm>
            <a:off x="2047875" y="142513"/>
            <a:ext cx="655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29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Code Review</a:t>
            </a:r>
            <a:endParaRPr sz="42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99;p14"/>
          <p:cNvSpPr txBox="1"/>
          <p:nvPr/>
        </p:nvSpPr>
        <p:spPr>
          <a:xfrm>
            <a:off x="749650" y="1499982"/>
            <a:ext cx="4106918" cy="7951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Creating a Reusable / Generic Class</a:t>
            </a:r>
            <a:b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</a:br>
            <a:r>
              <a:rPr lang="en-US" b="1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  Decrease code by as much a 1/3</a:t>
            </a:r>
            <a:endParaRPr lang="en-US" b="1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b="1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en-US" dirty="0" smtClean="0">
                <a:solidFill>
                  <a:schemeClr val="dk1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  <a:sym typeface="Calibri"/>
              </a:rPr>
              <a:t> </a:t>
            </a:r>
            <a:endParaRPr lang="en-US" dirty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 smtClean="0">
              <a:solidFill>
                <a:schemeClr val="dk1"/>
              </a:solidFill>
              <a:latin typeface="Courier New" panose="02070309020205020404" pitchFamily="49" charset="0"/>
              <a:ea typeface="Calibri"/>
              <a:cs typeface="Courier New" panose="02070309020205020404" pitchFamily="49" charset="0"/>
              <a:sym typeface="Calibri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2400"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028" y="1731891"/>
            <a:ext cx="2212427" cy="3114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451475" y="2104697"/>
            <a:ext cx="1844675" cy="28442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Reusable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 rot="13395158">
            <a:off x="6734534" y="2809972"/>
            <a:ext cx="2250685" cy="484632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6487" y="2272878"/>
            <a:ext cx="3662119" cy="4422932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766" y="3581711"/>
            <a:ext cx="2212427" cy="3114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ight Arrow 9"/>
          <p:cNvSpPr/>
          <p:nvPr/>
        </p:nvSpPr>
        <p:spPr>
          <a:xfrm>
            <a:off x="411187" y="2698424"/>
            <a:ext cx="586740" cy="14478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41329" y="4900604"/>
            <a:ext cx="586740" cy="14478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248949" y="5159684"/>
            <a:ext cx="586740" cy="14478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236599" y="5715944"/>
            <a:ext cx="586740" cy="14478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236599" y="5975024"/>
            <a:ext cx="586740" cy="14478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260879" y="4619574"/>
            <a:ext cx="586740" cy="14478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5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2782</TotalTime>
  <Words>448</Words>
  <Application>Microsoft Office PowerPoint</Application>
  <PresentationFormat>On-screen Show (4:3)</PresentationFormat>
  <Paragraphs>146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Courier New</vt:lpstr>
      <vt:lpstr>Wingdings</vt:lpstr>
      <vt:lpstr>Office Theme</vt:lpstr>
      <vt:lpstr> Metrology Automation  Lunch  &amp; Learn  Metrology.NET®  Building Drivers with Reusable</vt:lpstr>
      <vt:lpstr>PowerPoint Presentation</vt:lpstr>
      <vt:lpstr>PowerPoint Presentation</vt:lpstr>
      <vt:lpstr>Business is about Efficiency?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 / Comments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Lunch  &amp; Learn CLS &amp; MET/CAL® Drivers</dc:title>
  <dc:creator>Sita</dc:creator>
  <cp:lastModifiedBy>Windows User</cp:lastModifiedBy>
  <cp:revision>104</cp:revision>
  <dcterms:modified xsi:type="dcterms:W3CDTF">2020-06-03T19:54:04Z</dcterms:modified>
</cp:coreProperties>
</file>