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84" r:id="rId3"/>
    <p:sldId id="299" r:id="rId4"/>
    <p:sldId id="259" r:id="rId5"/>
    <p:sldId id="283" r:id="rId6"/>
    <p:sldId id="318" r:id="rId7"/>
    <p:sldId id="317" r:id="rId8"/>
    <p:sldId id="311" r:id="rId9"/>
    <p:sldId id="320" r:id="rId10"/>
    <p:sldId id="319" r:id="rId11"/>
    <p:sldId id="328" r:id="rId12"/>
    <p:sldId id="321" r:id="rId13"/>
    <p:sldId id="322" r:id="rId14"/>
    <p:sldId id="323" r:id="rId15"/>
    <p:sldId id="324" r:id="rId16"/>
    <p:sldId id="325" r:id="rId17"/>
    <p:sldId id="326" r:id="rId18"/>
    <p:sldId id="329" r:id="rId19"/>
    <p:sldId id="327" r:id="rId20"/>
    <p:sldId id="332" r:id="rId21"/>
    <p:sldId id="333" r:id="rId22"/>
    <p:sldId id="335" r:id="rId23"/>
    <p:sldId id="331" r:id="rId24"/>
    <p:sldId id="336" r:id="rId25"/>
    <p:sldId id="310" r:id="rId26"/>
    <p:sldId id="276" r:id="rId27"/>
  </p:sldIdLst>
  <p:sldSz cx="9144000" cy="6858000" type="screen4x3"/>
  <p:notesSz cx="7077075" cy="9363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0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15952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074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3694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822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2205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0925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044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9380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1967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3896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260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56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0867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222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56627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6712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46603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19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0123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8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96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18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028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38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2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572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935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:notes"/>
          <p:cNvSpPr txBox="1">
            <a:spLocks noGrp="1"/>
          </p:cNvSpPr>
          <p:nvPr>
            <p:ph type="sldNum" idx="12"/>
          </p:nvPr>
        </p:nvSpPr>
        <p:spPr>
          <a:xfrm>
            <a:off x="4008705" y="8893296"/>
            <a:ext cx="3066732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420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rct=j&amp;q=&amp;esrc=s&amp;source=images&amp;cd=&amp;ved=0ahUKEwiQovC56v_LAhVCmIMKHQEgDbMQjRwIBw&amp;url=http://artie.com/labor_day/arg-hammer-chasing-nail-right-207x165-url.html&amp;psig=AFQjCNGR9SvV2UQRVwrVN8q3Udlgw-UfbQ&amp;ust=146023199799375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rct=j&amp;q=&amp;esrc=s&amp;source=images&amp;cd=&amp;ved=0ahUKEwiQovC56v_LAhVCmIMKHQEgDbMQjRwIBw&amp;url=http://artie.com/labor_day/arg-hammer-chasing-nail-right-207x165-url.html&amp;psig=AFQjCNGR9SvV2UQRVwrVN8q3Udlgw-UfbQ&amp;ust=146023199799375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ved=0ahUKEwiQovC56v_LAhVCmIMKHQEgDbMQjRwIBw&amp;url=http://artie.com/labor_day/arg-hammer-chasing-nail-right-207x165-url.html&amp;psig=AFQjCNGR9SvV2UQRVwrVN8q3Udlgw-UfbQ&amp;ust=146023199799375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google.com/url?sa=i&amp;rct=j&amp;q=&amp;esrc=s&amp;source=images&amp;cd=&amp;ved=0ahUKEwiQovC56v_LAhVCmIMKHQEgDbMQjRwIBw&amp;url=http://artie.com/labor_day/arg-hammer-chasing-nail-right-207x165-url.html&amp;psig=AFQjCNGR9SvV2UQRVwrVN8q3Udlgw-UfbQ&amp;ust=146023199799375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3" descr="111229 CalLab FlyerTempl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6111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152400" y="1791093"/>
            <a:ext cx="8991600" cy="232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 Automation</a:t>
            </a:r>
            <a:b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Lunch  &amp; Learn</a:t>
            </a:r>
            <a:b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Metrology.NET® Testing Environment</a:t>
            </a:r>
            <a:endParaRPr sz="3959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1371600" y="4682769"/>
            <a:ext cx="6400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Michael L. Schwartz</a:t>
            </a:r>
            <a:endParaRPr sz="3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85" t="13593" r="-885" b="16211"/>
          <a:stretch/>
        </p:blipFill>
        <p:spPr>
          <a:xfrm>
            <a:off x="5361463" y="1570787"/>
            <a:ext cx="3782537" cy="31089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0" y="4088359"/>
            <a:ext cx="7467600" cy="2638425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00200" y="1864632"/>
            <a:ext cx="5004897" cy="2084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SampleTestingProject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Set as Startup Project</a:t>
            </a: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Startup </a:t>
            </a:r>
            <a:r>
              <a:rPr lang="en-US" sz="1600" b="1" dirty="0">
                <a:solidFill>
                  <a:schemeClr val="tx1"/>
                </a:solidFill>
              </a:rPr>
              <a:t>Object 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dirty="0">
                <a:solidFill>
                  <a:schemeClr val="tx1"/>
                </a:solidFill>
              </a:rPr>
              <a:t>Sub Main</a:t>
            </a:r>
          </a:p>
          <a:p>
            <a:pPr marL="203200" algn="l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542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648940" y="1666875"/>
            <a:ext cx="5004897" cy="131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Project Must be set to x86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endParaRPr lang="en-US" sz="1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" r="12656"/>
          <a:stretch/>
        </p:blipFill>
        <p:spPr>
          <a:xfrm>
            <a:off x="250881" y="2533650"/>
            <a:ext cx="8595360" cy="403806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57561" y="3940790"/>
            <a:ext cx="41910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988820" y="25146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1" t="17128" r="6978" b="46700"/>
          <a:stretch/>
        </p:blipFill>
        <p:spPr>
          <a:xfrm>
            <a:off x="6248401" y="1501140"/>
            <a:ext cx="2743200" cy="2011680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300200" y="1628412"/>
            <a:ext cx="5795802" cy="199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Add </a:t>
            </a:r>
            <a:r>
              <a:rPr lang="en-US" sz="1600" b="1" dirty="0">
                <a:solidFill>
                  <a:schemeClr val="tx1"/>
                </a:solidFill>
              </a:rPr>
              <a:t>References 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  from C</a:t>
            </a:r>
            <a:r>
              <a:rPr lang="en-US" sz="1600" b="1" dirty="0">
                <a:solidFill>
                  <a:schemeClr val="tx1"/>
                </a:solidFill>
              </a:rPr>
              <a:t>:\_Programming\MS.NET\SASO\References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MetrologyNet.dll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MessageService.dll</a:t>
            </a:r>
          </a:p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Add  </a:t>
            </a:r>
            <a:r>
              <a:rPr lang="en-US" sz="1600" b="1" dirty="0" err="1" smtClean="0">
                <a:solidFill>
                  <a:schemeClr val="tx1"/>
                </a:solidFill>
              </a:rPr>
              <a:t>.Net</a:t>
            </a:r>
            <a:r>
              <a:rPr lang="en-US" sz="1600" b="1" dirty="0" smtClean="0">
                <a:solidFill>
                  <a:schemeClr val="tx1"/>
                </a:solidFill>
              </a:rPr>
              <a:t> Reactive </a:t>
            </a:r>
            <a:r>
              <a:rPr lang="en-US" sz="1600" b="1" dirty="0">
                <a:solidFill>
                  <a:schemeClr val="tx1"/>
                </a:solidFill>
              </a:rPr>
              <a:t>References 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   from C:\_Programming\MS.NET\SASO\References\Reactive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endParaRPr lang="en-US" sz="1600" dirty="0">
              <a:solidFill>
                <a:schemeClr val="tx1"/>
              </a:solidFill>
            </a:endParaRPr>
          </a:p>
          <a:p>
            <a:pPr marL="203200" algn="l"/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59" y="3713910"/>
            <a:ext cx="7572375" cy="36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1" t="17128" r="6978" b="46700"/>
          <a:stretch/>
        </p:blipFill>
        <p:spPr>
          <a:xfrm>
            <a:off x="6339841" y="1889760"/>
            <a:ext cx="2743200" cy="20116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77" y="3275647"/>
            <a:ext cx="7477125" cy="3324225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940280" y="1805940"/>
            <a:ext cx="4218460" cy="127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Add Project  </a:t>
            </a:r>
            <a:r>
              <a:rPr lang="en-US" sz="1600" b="1" dirty="0">
                <a:solidFill>
                  <a:schemeClr val="tx1"/>
                </a:solidFill>
              </a:rPr>
              <a:t>References 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     </a:t>
            </a:r>
            <a:r>
              <a:rPr lang="en-US" sz="1600" dirty="0" smtClean="0">
                <a:solidFill>
                  <a:schemeClr val="tx1"/>
                </a:solidFill>
              </a:rPr>
              <a:t>Fluke_57x0A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</a:t>
            </a:r>
            <a:r>
              <a:rPr lang="en-US" sz="1600" dirty="0" err="1" smtClean="0">
                <a:solidFill>
                  <a:schemeClr val="tx1"/>
                </a:solidFill>
              </a:rPr>
              <a:t>TestPointSelector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</a:t>
            </a:r>
            <a:r>
              <a:rPr lang="en-US" sz="1600" dirty="0" err="1" smtClean="0">
                <a:solidFill>
                  <a:schemeClr val="tx1"/>
                </a:solidFill>
              </a:rPr>
              <a:t>UUT_TpControl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7163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1" t="17128" r="6978" b="46700"/>
          <a:stretch/>
        </p:blipFill>
        <p:spPr>
          <a:xfrm>
            <a:off x="6294121" y="1767840"/>
            <a:ext cx="2743200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4948" b="-4948"/>
          <a:stretch/>
        </p:blipFill>
        <p:spPr>
          <a:xfrm>
            <a:off x="800100" y="2834640"/>
            <a:ext cx="5928359" cy="4042063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940280" y="1805940"/>
            <a:ext cx="4218460" cy="127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600" b="1" dirty="0" smtClean="0">
                <a:solidFill>
                  <a:schemeClr val="tx1"/>
                </a:solidFill>
              </a:rPr>
              <a:t>Add Forms  </a:t>
            </a:r>
            <a:r>
              <a:rPr lang="en-US" sz="1600" b="1" dirty="0">
                <a:solidFill>
                  <a:schemeClr val="tx1"/>
                </a:solidFill>
              </a:rPr>
              <a:t>References 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>      </a:t>
            </a:r>
            <a:r>
              <a:rPr lang="en-US" sz="1600" dirty="0" err="1" smtClean="0">
                <a:solidFill>
                  <a:schemeClr val="tx1"/>
                </a:solidFill>
              </a:rPr>
              <a:t>System.Windows.Forms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297180" y="2659380"/>
            <a:ext cx="4396741" cy="355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References should look like this</a:t>
            </a: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 Sheet Review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2877" y="1914198"/>
            <a:ext cx="5048565" cy="40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429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AppMain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109" b="1440"/>
          <a:stretch/>
        </p:blipFill>
        <p:spPr>
          <a:xfrm>
            <a:off x="2896528" y="2743200"/>
            <a:ext cx="6247472" cy="3383280"/>
          </a:xfrm>
          <a:prstGeom prst="rect">
            <a:avLst/>
          </a:prstGeom>
        </p:spPr>
      </p:pic>
      <p:sp>
        <p:nvSpPr>
          <p:cNvPr id="6" name="Google Shape;99;p14"/>
          <p:cNvSpPr txBox="1"/>
          <p:nvPr/>
        </p:nvSpPr>
        <p:spPr>
          <a:xfrm>
            <a:off x="289560" y="1981200"/>
            <a:ext cx="4396741" cy="355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Add new Item to Project</a:t>
            </a: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Named </a:t>
            </a:r>
            <a:r>
              <a:rPr lang="en-US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AppMain.vb</a:t>
            </a: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3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988820" y="28956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AppMain</a:t>
            </a: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Code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6" y="1483995"/>
            <a:ext cx="6447488" cy="53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</a:pPr>
            <a:r>
              <a:rPr lang="en-US" sz="429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Fluke57x0_Config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109" b="1440"/>
          <a:stretch/>
        </p:blipFill>
        <p:spPr>
          <a:xfrm>
            <a:off x="2896528" y="2743200"/>
            <a:ext cx="6247472" cy="3383280"/>
          </a:xfrm>
          <a:prstGeom prst="rect">
            <a:avLst/>
          </a:prstGeom>
        </p:spPr>
      </p:pic>
      <p:sp>
        <p:nvSpPr>
          <p:cNvPr id="6" name="Google Shape;99;p14"/>
          <p:cNvSpPr txBox="1"/>
          <p:nvPr/>
        </p:nvSpPr>
        <p:spPr>
          <a:xfrm>
            <a:off x="289560" y="1981200"/>
            <a:ext cx="4396741" cy="355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Add new Item to Project</a:t>
            </a: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Named Fluke57x0_Config.vb</a:t>
            </a:r>
          </a:p>
        </p:txBody>
      </p:sp>
    </p:spTree>
    <p:extLst>
      <p:ext uri="{BB962C8B-B14F-4D97-AF65-F5344CB8AC3E}">
        <p14:creationId xmlns:p14="http://schemas.microsoft.com/office/powerpoint/2010/main" val="33971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Code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76" y="1295400"/>
            <a:ext cx="8065406" cy="53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50966" y="1837509"/>
            <a:ext cx="8229600" cy="424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OOP (Object Oriented Programming) in VB.NET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Metrology.NET Driver Structure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Threaded Applications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up a testing solution in Visual Studio </a:t>
            </a: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 descr="http://artie.com/labor_day/arg-hammer-chasing-nail-right-207x165-url.gif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6642" y="5508591"/>
            <a:ext cx="1430700" cy="114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77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Code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22" y="1446157"/>
            <a:ext cx="8181570" cy="45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Code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44" y="1481959"/>
            <a:ext cx="8259212" cy="43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988820" y="28956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AppMain</a:t>
            </a: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Code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19" y="1306435"/>
            <a:ext cx="7806001" cy="53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512380" y="2033752"/>
            <a:ext cx="4524703" cy="429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Run the Program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Show Login Form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Show Test Selection Form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Show Run Button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Show Break Points and Stepping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Review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2995" y="2475286"/>
            <a:ext cx="4431005" cy="40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 Overview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6" y="2635780"/>
            <a:ext cx="1977834" cy="311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52" y="3402067"/>
            <a:ext cx="167989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364" y="2635781"/>
            <a:ext cx="1668208" cy="24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68" y="2635781"/>
            <a:ext cx="1724064" cy="239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2057400" y="3015085"/>
            <a:ext cx="838200" cy="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467600" y="1804715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I/O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962400" y="3015085"/>
            <a:ext cx="990600" cy="0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0"/>
          </p:cNvCxnSpPr>
          <p:nvPr/>
        </p:nvCxnSpPr>
        <p:spPr>
          <a:xfrm flipV="1">
            <a:off x="8021598" y="2567523"/>
            <a:ext cx="0" cy="834544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1" idx="1"/>
          </p:cNvCxnSpPr>
          <p:nvPr/>
        </p:nvCxnSpPr>
        <p:spPr>
          <a:xfrm flipV="1">
            <a:off x="6324600" y="2266380"/>
            <a:ext cx="1143000" cy="602287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5821" y="2081714"/>
            <a:ext cx="430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Test Process </a:t>
            </a:r>
            <a:r>
              <a:rPr lang="en-US" sz="1800" b="1" dirty="0" smtClean="0">
                <a:sym typeface="Wingdings" panose="05000000000000000000" pitchFamily="2" charset="2"/>
              </a:rPr>
              <a:t> Source  Instrument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95600" y="5307067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UUTs are Interchangeable</a:t>
            </a:r>
            <a:r>
              <a:rPr lang="en-US" sz="1800" dirty="0" smtClean="0"/>
              <a:t> 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62200" y="5688067"/>
            <a:ext cx="4819452" cy="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4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50966" y="1837509"/>
            <a:ext cx="8229600" cy="424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OOP (Object Oriented Programming) in VB.NET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Metrology.NET Driver Structure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Threaded Applications</a:t>
            </a:r>
          </a:p>
          <a:p>
            <a:pPr marL="342900" lvl="4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up a testing solution in Visual Studio </a:t>
            </a: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 descr="http://artie.com/labor_day/arg-hammer-chasing-nail-right-207x165-url.gif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6642" y="5508591"/>
            <a:ext cx="1430700" cy="114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1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33" descr="111229 CalLab FlyerTempla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3"/>
          <p:cNvSpPr txBox="1">
            <a:spLocks noGrp="1"/>
          </p:cNvSpPr>
          <p:nvPr>
            <p:ph type="title"/>
          </p:nvPr>
        </p:nvSpPr>
        <p:spPr>
          <a:xfrm>
            <a:off x="619125" y="16478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 / Comments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3"/>
          <p:cNvSpPr txBox="1">
            <a:spLocks noGrp="1"/>
          </p:cNvSpPr>
          <p:nvPr>
            <p:ph type="body" idx="1"/>
          </p:nvPr>
        </p:nvSpPr>
        <p:spPr>
          <a:xfrm>
            <a:off x="466725" y="2159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1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Michael L. Schwartz</a:t>
            </a:r>
            <a:endParaRPr sz="3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Cal Lab Solutions</a:t>
            </a:r>
            <a:endParaRPr dirty="0"/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</a:pPr>
            <a:r>
              <a:rPr lang="en-US" sz="32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mschwartz@callabsolutions.com</a:t>
            </a:r>
            <a:endParaRPr sz="3200" b="0" i="0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33" descr="C:\Users\Sita\AppData\Local\Microsoft\Windows\Temporary Internet Files\Content.IE5\ZP4NSKP2\MC900441880[1]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9792" y="2638425"/>
            <a:ext cx="1279525" cy="178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85800" y="1447800"/>
            <a:ext cx="8229600" cy="463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20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Veteran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wned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usiness,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ilitary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etrologist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Core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24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usiness is </a:t>
            </a: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oftware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Metrology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onsulting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Efficiencies through automation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Turn-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ystem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Focus on finding the right solution for the customer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Metrology.NET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® 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201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World’s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argest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MET/CAL®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rocedure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ibrary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PS-Cal®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power sensor calibration solution - 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Tegam’s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Product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C#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ased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sset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anagement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ystem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Acquired Cal Lab Magazine in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2011</a:t>
            </a: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Cal Lab Solutions</a:t>
            </a:r>
            <a:endParaRPr sz="42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ms_partner(1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0" y="5715000"/>
            <a:ext cx="1524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 descr="C:\_CalLabSolutions\Marketing\_ArtWork\Keysight\Keysight_CP_SolutionsPartner_Cl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5791200"/>
            <a:ext cx="2035596" cy="87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http://artie.com/labor_day/arg-hammer-chasing-nail-right-207x165-url.gif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98596" y="1958545"/>
            <a:ext cx="1430700" cy="114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cropped-CalLab-logo.gif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91200" y="5887105"/>
            <a:ext cx="3207450" cy="742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2590800" y="0"/>
            <a:ext cx="65532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is about Efficiency?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3962400" y="1542625"/>
            <a:ext cx="4724400" cy="51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endParaRPr/>
          </a:p>
          <a:p>
            <a:pPr marL="342900" marR="0" lvl="0" indent="-3429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Cheaper</a:t>
            </a:r>
            <a:endParaRPr/>
          </a:p>
          <a:p>
            <a:pPr marL="342900" marR="0" lvl="0" indent="-342900" algn="l" rtl="0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Char char="•"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Faster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16" descr="http://www.nec.co.th/html/images/Calibration/Laboratory/OpticalLaboratory/calibration-rf-communication-rack-fram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1" y="1295400"/>
            <a:ext cx="2971800" cy="51026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4046225" y="5486400"/>
            <a:ext cx="4903500" cy="10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44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doesn’t mean less accurate</a:t>
            </a:r>
            <a:endParaRPr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685800" y="1447800"/>
            <a:ext cx="8229600" cy="463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someone can  test, debug and develop software in Metrology.NET first they have to CORRECTLY set up a testing solution in Visual Studio</a:t>
            </a:r>
            <a:r>
              <a:rPr lang="en-US" sz="240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 Statement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 descr="http://artie.com/labor_day/arg-hammer-chasing-nail-right-207x165-url.gif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6642" y="5508591"/>
            <a:ext cx="1430700" cy="114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859221" y="1857375"/>
            <a:ext cx="6922704" cy="454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Testing AC Voltage Test on a 34401A 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HP 34401A Test Package – </a:t>
            </a:r>
            <a:r>
              <a:rPr lang="en-US" i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Already Created</a:t>
            </a:r>
            <a:endParaRPr lang="en-US" i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VISA Script for AC Voltage – </a:t>
            </a:r>
            <a:r>
              <a:rPr lang="en-US" i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Already Created</a:t>
            </a:r>
            <a:endParaRPr lang="en-US" i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b="1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Standards Used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Fluke 5730A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	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Driver - </a:t>
            </a:r>
            <a:r>
              <a:rPr lang="en-US" i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Already Created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	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Source Volts AC – </a:t>
            </a:r>
            <a:r>
              <a:rPr lang="en-US" i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Already Created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	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Test Process Source Volts AC – </a:t>
            </a:r>
            <a:r>
              <a:rPr lang="en-US" i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Already Created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Setup Test Testing Environment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Visual Studio 2017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Community addition - Free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b="1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Needed Libraries</a:t>
            </a:r>
            <a:endParaRPr lang="en-US" b="1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Metrologynet.dll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 MessageService.dll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  Microsoft .NET reactive libraries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dirty="0" smtClean="0">
                <a:solidFill>
                  <a:schemeClr val="dk1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  <a:sym typeface="Calibri"/>
              </a:rPr>
              <a:t> </a:t>
            </a:r>
            <a:endParaRPr lang="en-US" dirty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 smtClean="0">
              <a:solidFill>
                <a:schemeClr val="dk1"/>
              </a:solidFill>
              <a:latin typeface="Courier New" panose="02070309020205020404" pitchFamily="49" charset="0"/>
              <a:ea typeface="Calibri"/>
              <a:cs typeface="Courier New" panose="02070309020205020404" pitchFamily="49" charset="0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Requirements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4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7953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2047875" y="142513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 Studio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889411"/>
            <a:ext cx="7781925" cy="596859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/>
        </p:nvSpPr>
        <p:spPr>
          <a:xfrm>
            <a:off x="4800600" y="2851595"/>
            <a:ext cx="3324882" cy="27594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742950" marR="0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1143000" marR="0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600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20574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5146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9718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4290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886200" marR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dirty="0" smtClean="0"/>
              <a:t>Select New Project</a:t>
            </a:r>
          </a:p>
          <a:p>
            <a:r>
              <a:rPr lang="en-US" dirty="0" smtClean="0"/>
              <a:t>Select Other Project Types</a:t>
            </a:r>
          </a:p>
          <a:p>
            <a:r>
              <a:rPr lang="en-US" dirty="0" smtClean="0"/>
              <a:t>Select Visual Studio Solutions</a:t>
            </a:r>
          </a:p>
          <a:p>
            <a:endParaRPr lang="en-US" dirty="0"/>
          </a:p>
          <a:p>
            <a:r>
              <a:rPr lang="en-US" dirty="0" smtClean="0"/>
              <a:t>Navigate to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</a:t>
            </a:r>
            <a:r>
              <a:rPr lang="en-US" dirty="0" smtClean="0"/>
              <a:t>:\_Programming\MS.NET\</a:t>
            </a:r>
            <a:br>
              <a:rPr lang="en-US" dirty="0" smtClean="0"/>
            </a:br>
            <a:r>
              <a:rPr lang="en-US" dirty="0" smtClean="0"/>
              <a:t> SASO\&lt;Company&gt;\Testcode</a:t>
            </a:r>
          </a:p>
          <a:p>
            <a:r>
              <a:rPr lang="en-US" dirty="0"/>
              <a:t>Project Name</a:t>
            </a:r>
            <a:br>
              <a:rPr lang="en-US" dirty="0"/>
            </a:br>
            <a:r>
              <a:rPr lang="en-US" dirty="0" smtClean="0"/>
              <a:t>SampleTestingSolution</a:t>
            </a:r>
          </a:p>
          <a:p>
            <a:r>
              <a:rPr lang="en-US" dirty="0" smtClean="0"/>
              <a:t>Set Framework to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9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640" y="1295400"/>
            <a:ext cx="5126162" cy="5581650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0" y="2028824"/>
            <a:ext cx="4362450" cy="3714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Select Add</a:t>
            </a:r>
          </a:p>
          <a:p>
            <a:pPr lvl="1" algn="l"/>
            <a:r>
              <a:rPr lang="en-US" sz="1600" dirty="0" smtClean="0">
                <a:solidFill>
                  <a:schemeClr val="tx1"/>
                </a:solidFill>
              </a:rPr>
              <a:t>Existing Projects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in </a:t>
            </a:r>
            <a:r>
              <a:rPr lang="en-US" sz="1600" dirty="0">
                <a:solidFill>
                  <a:schemeClr val="tx1"/>
                </a:solidFill>
              </a:rPr>
              <a:t>C:\_Programming\MS.NET\SASO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03200" algn="l"/>
            <a:endParaRPr lang="en-US" sz="1600" dirty="0" smtClean="0">
              <a:solidFill>
                <a:schemeClr val="tx1"/>
              </a:solidFill>
            </a:endParaRPr>
          </a:p>
          <a:p>
            <a:pPr marL="203200" algn="l"/>
            <a:r>
              <a:rPr lang="en-US" sz="1600" dirty="0" smtClean="0">
                <a:solidFill>
                  <a:schemeClr val="tx1"/>
                </a:solidFill>
              </a:rPr>
              <a:t>..\CLS\TestCode\TestPointSelector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</a:t>
            </a:r>
            <a:r>
              <a:rPr lang="en-US" sz="1600" b="1" dirty="0" err="1" smtClean="0">
                <a:solidFill>
                  <a:schemeClr val="tx1"/>
                </a:solidFill>
              </a:rPr>
              <a:t>TestPointSelector.vbproj</a:t>
            </a: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endParaRPr lang="en-US" sz="1600" b="1" dirty="0" smtClean="0">
              <a:solidFill>
                <a:schemeClr val="tx1"/>
              </a:solidFill>
            </a:endParaRPr>
          </a:p>
          <a:p>
            <a:pPr marL="203200" algn="l"/>
            <a:r>
              <a:rPr lang="en-US" sz="1600" dirty="0" smtClean="0">
                <a:solidFill>
                  <a:schemeClr val="tx1"/>
                </a:solidFill>
              </a:rPr>
              <a:t>..\</a:t>
            </a:r>
            <a:r>
              <a:rPr lang="en-US" sz="1600" dirty="0">
                <a:solidFill>
                  <a:schemeClr val="tx1"/>
                </a:solidFill>
              </a:rPr>
              <a:t>CLS\Drivers\Fluke_5720A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</a:rPr>
              <a:t>Fluke_57x0A.vbproj</a:t>
            </a:r>
          </a:p>
          <a:p>
            <a:pPr marL="203200" algn="l"/>
            <a:endParaRPr lang="en-US" sz="1600" dirty="0" smtClean="0">
              <a:solidFill>
                <a:schemeClr val="tx1"/>
              </a:solidFill>
            </a:endParaRPr>
          </a:p>
          <a:p>
            <a:pPr marL="203200" algn="l"/>
            <a:r>
              <a:rPr lang="en-US" sz="1600" dirty="0" smtClean="0">
                <a:solidFill>
                  <a:schemeClr val="tx1"/>
                </a:solidFill>
              </a:rPr>
              <a:t>..\CLS\Drivers\</a:t>
            </a:r>
            <a:r>
              <a:rPr lang="en-US" sz="1600" dirty="0" err="1" smtClean="0">
                <a:solidFill>
                  <a:schemeClr val="tx1"/>
                </a:solidFill>
              </a:rPr>
              <a:t>UUT_Command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  </a:t>
            </a:r>
            <a:r>
              <a:rPr lang="en-US" sz="1600" b="1" dirty="0" err="1" smtClean="0">
                <a:solidFill>
                  <a:schemeClr val="tx1"/>
                </a:solidFill>
              </a:rPr>
              <a:t>UUT_TpControl.vbproj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25"/>
            <a:ext cx="91440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>
            <a:off x="1828800" y="381000"/>
            <a:ext cx="655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29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 Setup</a:t>
            </a:r>
            <a:endParaRPr sz="429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1" t="-2" r="15840" b="23909"/>
          <a:stretch/>
        </p:blipFill>
        <p:spPr>
          <a:xfrm>
            <a:off x="3430081" y="1666875"/>
            <a:ext cx="5713919" cy="3583305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323849" y="2116880"/>
            <a:ext cx="7620001" cy="395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Select Add</a:t>
            </a:r>
          </a:p>
          <a:p>
            <a:pPr lvl="1" algn="l"/>
            <a:r>
              <a:rPr lang="en-US" sz="1600" dirty="0" smtClean="0">
                <a:solidFill>
                  <a:schemeClr val="tx1"/>
                </a:solidFill>
              </a:rPr>
              <a:t>New Project Projects</a:t>
            </a:r>
          </a:p>
          <a:p>
            <a:pPr marL="203200" algn="l"/>
            <a:r>
              <a:rPr lang="en-US" sz="1600" dirty="0" smtClean="0">
                <a:solidFill>
                  <a:schemeClr val="tx1"/>
                </a:solidFill>
              </a:rPr>
              <a:t>.NET Framework 4</a:t>
            </a:r>
          </a:p>
          <a:p>
            <a:pPr marL="203200" algn="l"/>
            <a:endParaRPr lang="en-US" sz="1600" dirty="0" smtClean="0">
              <a:solidFill>
                <a:schemeClr val="tx1"/>
              </a:solidFill>
            </a:endParaRPr>
          </a:p>
          <a:p>
            <a:pPr marL="203200" algn="l"/>
            <a:r>
              <a:rPr lang="en-US" sz="1600" dirty="0" smtClean="0">
                <a:solidFill>
                  <a:schemeClr val="tx1"/>
                </a:solidFill>
              </a:rPr>
              <a:t>Visual Basic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    Windows Classic Desktop</a:t>
            </a:r>
          </a:p>
          <a:p>
            <a:pPr marL="203200" algn="l"/>
            <a:endParaRPr lang="en-US" sz="1600" dirty="0" smtClean="0">
              <a:solidFill>
                <a:schemeClr val="tx1"/>
              </a:solidFill>
            </a:endParaRPr>
          </a:p>
          <a:p>
            <a:pPr marL="203200" algn="l"/>
            <a:r>
              <a:rPr lang="en-US" sz="1600" dirty="0" smtClean="0">
                <a:solidFill>
                  <a:schemeClr val="tx1"/>
                </a:solidFill>
              </a:rPr>
              <a:t>Empty Project(.NET Framework)</a:t>
            </a:r>
          </a:p>
          <a:p>
            <a:pPr marL="203200" algn="l"/>
            <a:endParaRPr lang="en-US" sz="1600" dirty="0" smtClean="0">
              <a:solidFill>
                <a:schemeClr val="tx1"/>
              </a:solidFill>
            </a:endParaRPr>
          </a:p>
          <a:p>
            <a:pPr marL="203200" algn="l"/>
            <a:r>
              <a:rPr lang="en-US" sz="1600" dirty="0" smtClean="0">
                <a:solidFill>
                  <a:schemeClr val="tx1"/>
                </a:solidFill>
              </a:rPr>
              <a:t>Name: SampleTestingProject</a:t>
            </a:r>
          </a:p>
          <a:p>
            <a:pPr marL="203200" algn="l"/>
            <a:r>
              <a:rPr lang="en-US" sz="1600" dirty="0" smtClean="0">
                <a:solidFill>
                  <a:schemeClr val="tx1"/>
                </a:solidFill>
              </a:rPr>
              <a:t>in</a:t>
            </a:r>
            <a:r>
              <a:rPr lang="en-US" sz="1600" dirty="0">
                <a:solidFill>
                  <a:schemeClr val="tx1"/>
                </a:solidFill>
              </a:rPr>
              <a:t>: C:\_Programming\MS.NET\SASO</a:t>
            </a:r>
            <a:r>
              <a:rPr lang="en-US" sz="1600" dirty="0" smtClean="0">
                <a:solidFill>
                  <a:schemeClr val="tx1"/>
                </a:solidFill>
              </a:rPr>
              <a:t>\&lt;Company&gt;\TestCode\SampleTestingSolution</a:t>
            </a:r>
            <a:endParaRPr lang="en-US" sz="1600" dirty="0">
              <a:solidFill>
                <a:schemeClr val="tx1"/>
              </a:solidFill>
            </a:endParaRPr>
          </a:p>
          <a:p>
            <a:pPr marL="203200" algn="l"/>
            <a:endParaRPr lang="en-US" sz="1600" dirty="0" smtClean="0">
              <a:solidFill>
                <a:schemeClr val="tx1"/>
              </a:solidFill>
            </a:endParaRPr>
          </a:p>
          <a:p>
            <a:pPr marL="203200" algn="l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976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354</Words>
  <Application>Microsoft Office PowerPoint</Application>
  <PresentationFormat>On-screen Show (4:3)</PresentationFormat>
  <Paragraphs>156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Office Theme</vt:lpstr>
      <vt:lpstr> Metrology Automation  Lunch  &amp; Learn  Metrology.NET® Testing Environment</vt:lpstr>
      <vt:lpstr>PowerPoint Presentation</vt:lpstr>
      <vt:lpstr>PowerPoint Presentation</vt:lpstr>
      <vt:lpstr>Business is about Efficiency?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/ 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Lunch  &amp; Learn CLS &amp; MET/CAL® Drivers</dc:title>
  <cp:lastModifiedBy>Windows User</cp:lastModifiedBy>
  <cp:revision>52</cp:revision>
  <dcterms:modified xsi:type="dcterms:W3CDTF">2020-05-06T21:17:23Z</dcterms:modified>
</cp:coreProperties>
</file>