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3"/>
  </p:notesMasterIdLst>
  <p:sldIdLst>
    <p:sldId id="256" r:id="rId2"/>
    <p:sldId id="284" r:id="rId3"/>
    <p:sldId id="299" r:id="rId4"/>
    <p:sldId id="259" r:id="rId5"/>
    <p:sldId id="283" r:id="rId6"/>
    <p:sldId id="318" r:id="rId7"/>
    <p:sldId id="317" r:id="rId8"/>
    <p:sldId id="337" r:id="rId9"/>
    <p:sldId id="338" r:id="rId10"/>
    <p:sldId id="339" r:id="rId11"/>
    <p:sldId id="341" r:id="rId12"/>
    <p:sldId id="340" r:id="rId13"/>
    <p:sldId id="336" r:id="rId14"/>
    <p:sldId id="342" r:id="rId15"/>
    <p:sldId id="343" r:id="rId16"/>
    <p:sldId id="345" r:id="rId17"/>
    <p:sldId id="344" r:id="rId18"/>
    <p:sldId id="348" r:id="rId19"/>
    <p:sldId id="346" r:id="rId20"/>
    <p:sldId id="349" r:id="rId21"/>
    <p:sldId id="350" r:id="rId22"/>
    <p:sldId id="347" r:id="rId23"/>
    <p:sldId id="354" r:id="rId24"/>
    <p:sldId id="356" r:id="rId25"/>
    <p:sldId id="353" r:id="rId26"/>
    <p:sldId id="355" r:id="rId27"/>
    <p:sldId id="357" r:id="rId28"/>
    <p:sldId id="358" r:id="rId29"/>
    <p:sldId id="310" r:id="rId30"/>
    <p:sldId id="276" r:id="rId31"/>
    <p:sldId id="352" r:id="rId32"/>
  </p:sldIdLst>
  <p:sldSz cx="9144000" cy="6858000" type="screen4x3"/>
  <p:notesSz cx="7077075" cy="93630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8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31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08705" y="0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96975" y="703263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8893296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15952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4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4:notes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20747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1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1:notes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7456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1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1:notes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74339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1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1:notes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81183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1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1:notes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7199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1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1:notes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47706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1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1:notes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01977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1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1:notes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57171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1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1:notes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48325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1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1:notes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79654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1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1:notes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5949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1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1:notes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08672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1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1:notes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5606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1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1:notes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85938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1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1:notes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24631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1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1:notes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73817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1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1:notes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42632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1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1:notes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52000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1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1:notes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18125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1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1:notes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2970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1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1:notes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25613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1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1:notes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2012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1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1:notes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61817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8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79654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1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1:notes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7753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0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4028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1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1:notes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8383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1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1:notes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12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1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1:notes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9572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1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1:notes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0783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1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1:notes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0481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hyperlink" Target="https://www.metrology.net/home/metrology-taxonomy/" TargetMode="External"/><Relationship Id="rId4" Type="http://schemas.openxmlformats.org/officeDocument/2006/relationships/hyperlink" Target="http://miiknowledge.wikidot.com/star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hyperlink" Target="http://www.google.com/url?sa=i&amp;rct=j&amp;q=&amp;esrc=s&amp;source=images&amp;cd=&amp;ved=0ahUKEwiQovC56v_LAhVCmIMKHQEgDbMQjRwIBw&amp;url=http://artie.com/labor_day/arg-hammer-chasing-nail-right-207x165-url.html&amp;psig=AFQjCNGR9SvV2UQRVwrVN8q3Udlgw-UfbQ&amp;ust=1460231997993754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hyperlink" Target="http://www.google.com/url?sa=i&amp;rct=j&amp;q=&amp;esrc=s&amp;source=images&amp;cd=&amp;ved=0ahUKEwiQovC56v_LAhVCmIMKHQEgDbMQjRwIBw&amp;url=http://artie.com/labor_day/arg-hammer-chasing-nail-right-207x165-url.html&amp;psig=AFQjCNGR9SvV2UQRVwrVN8q3Udlgw-UfbQ&amp;ust=1460231997993754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2.png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/url?sa=i&amp;rct=j&amp;q=&amp;esrc=s&amp;source=images&amp;cd=&amp;ved=0ahUKEwiQovC56v_LAhVCmIMKHQEgDbMQjRwIBw&amp;url=http://artie.com/labor_day/arg-hammer-chasing-nail-right-207x165-url.html&amp;psig=AFQjCNGR9SvV2UQRVwrVN8q3Udlgw-UfbQ&amp;ust=1460231997993754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hyperlink" Target="http://www.google.com/url?sa=i&amp;rct=j&amp;q=&amp;esrc=s&amp;source=images&amp;cd=&amp;ved=0ahUKEwiQovC56v_LAhVCmIMKHQEgDbMQjRwIBw&amp;url=http://artie.com/labor_day/arg-hammer-chasing-nail-right-207x165-url.html&amp;psig=AFQjCNGR9SvV2UQRVwrVN8q3Udlgw-UfbQ&amp;ust=146023199799375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3" descr="111229 CalLab FlyerTempla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2161112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>
            <a:spLocks noGrp="1"/>
          </p:cNvSpPr>
          <p:nvPr>
            <p:ph type="ctrTitle"/>
          </p:nvPr>
        </p:nvSpPr>
        <p:spPr>
          <a:xfrm>
            <a:off x="152400" y="1791093"/>
            <a:ext cx="8991600" cy="2323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3959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959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9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Metrology Automation</a:t>
            </a:r>
            <a:br>
              <a:rPr lang="en-US" sz="3959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9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Lunch  &amp; Learn</a:t>
            </a:r>
            <a:br>
              <a:rPr lang="en-US" sz="3959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9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959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9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Metrology.NET® </a:t>
            </a:r>
            <a:r>
              <a:rPr lang="en-US" sz="3959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Station Agent</a:t>
            </a:r>
            <a:endParaRPr sz="3959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"/>
          </p:nvPr>
        </p:nvSpPr>
        <p:spPr>
          <a:xfrm>
            <a:off x="1371600" y="4682769"/>
            <a:ext cx="6400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rPr lang="en-US" sz="3200" b="1" i="0" u="none" strike="noStrike" cap="none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Michael L. Schwartz</a:t>
            </a:r>
            <a:endParaRPr sz="3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7953"/>
            <a:ext cx="9144000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2047875" y="142513"/>
            <a:ext cx="655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29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Station Agent Setup</a:t>
            </a:r>
            <a:endParaRPr sz="429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746" y="2295163"/>
            <a:ext cx="7048500" cy="441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3050" y="3882133"/>
            <a:ext cx="7058025" cy="2752725"/>
          </a:xfrm>
          <a:prstGeom prst="rect">
            <a:avLst/>
          </a:prstGeom>
        </p:spPr>
      </p:pic>
      <p:sp>
        <p:nvSpPr>
          <p:cNvPr id="8" name="Google Shape;99;p14"/>
          <p:cNvSpPr txBox="1"/>
          <p:nvPr/>
        </p:nvSpPr>
        <p:spPr>
          <a:xfrm>
            <a:off x="1276204" y="1337900"/>
            <a:ext cx="4153046" cy="103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Click File </a:t>
            </a:r>
            <a: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Wingdings" panose="05000000000000000000" pitchFamily="2" charset="2"/>
              </a:rPr>
              <a:t> Local Agent  Start</a:t>
            </a:r>
            <a:endParaRPr lang="en-US" b="1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b="1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You may need to open the Firewall</a:t>
            </a:r>
            <a:b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</a:br>
            <a: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  Localhost Port 13212</a:t>
            </a:r>
            <a:endParaRPr lang="en-US" b="1" dirty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</a:t>
            </a:r>
            <a:endParaRPr lang="en-US" dirty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846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7953"/>
            <a:ext cx="9144000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2047875" y="142513"/>
            <a:ext cx="655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29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Metrology MII Taxonomy</a:t>
            </a:r>
            <a:endParaRPr sz="429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99;p14"/>
          <p:cNvSpPr txBox="1"/>
          <p:nvPr/>
        </p:nvSpPr>
        <p:spPr>
          <a:xfrm>
            <a:off x="1276203" y="1337901"/>
            <a:ext cx="6716329" cy="6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URL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miiknowledge.wikidot.com/start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/>
            </a:r>
            <a:b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</a:br>
            <a: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   </a:t>
            </a:r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://www.metrology.net/home/metrology-taxonomy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b="1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</a:t>
            </a:r>
            <a:endParaRPr lang="en-US" dirty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333" y="2104697"/>
            <a:ext cx="7476067" cy="453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5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7953"/>
            <a:ext cx="9144000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2047875" y="142513"/>
            <a:ext cx="655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29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Station Agent Setup</a:t>
            </a:r>
            <a:endParaRPr sz="429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99;p14"/>
          <p:cNvSpPr txBox="1"/>
          <p:nvPr/>
        </p:nvSpPr>
        <p:spPr>
          <a:xfrm>
            <a:off x="859221" y="1857375"/>
            <a:ext cx="6922704" cy="454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Setting up a Test Station to Test DMMs with the Fluke 5730A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b="1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Test Process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   Fluke 5730A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</a:t>
            </a:r>
            <a:r>
              <a:rPr lang="en-US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    TestProcess.Source.Current.AC.Sinewave</a:t>
            </a:r>
            <a:br>
              <a:rPr lang="en-US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</a:b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</a:t>
            </a:r>
            <a:r>
              <a:rPr lang="en-US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    TestProcess.Source.Current.DC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/>
            </a:r>
            <a:b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</a:b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</a:t>
            </a:r>
            <a:r>
              <a:rPr lang="en-US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    TestProcess.Source.Resistance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/>
            </a:r>
            <a:b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</a:b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</a:t>
            </a:r>
            <a:r>
              <a:rPr lang="en-US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    TestProcess.Source.Voltage.AC.Sinewave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/>
            </a:r>
            <a:b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</a:b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</a:t>
            </a:r>
            <a:r>
              <a:rPr lang="en-US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    TestProcess.Source.Voltage.DC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/>
            </a:r>
            <a:b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</a:b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</a:t>
            </a:r>
            <a:r>
              <a:rPr lang="en-US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  Agilent 33250A</a:t>
            </a:r>
            <a:endParaRPr lang="en-US" dirty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     </a:t>
            </a:r>
            <a:r>
              <a:rPr lang="en-US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TestProcess.Source.Frequency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/>
            </a:r>
            <a:b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</a:b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</a:t>
            </a:r>
            <a:r>
              <a:rPr lang="en-US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  UUT_DMM</a:t>
            </a:r>
            <a:endParaRPr lang="en-US" dirty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     </a:t>
            </a:r>
            <a:r>
              <a:rPr lang="en-US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TestProcess.Source.Short.DMM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/>
            </a:r>
            <a:b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</a:br>
            <a:endParaRPr lang="en-US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UUT</a:t>
            </a:r>
            <a:endParaRPr lang="en-US" b="1" dirty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   </a:t>
            </a:r>
            <a:r>
              <a:rPr lang="en-US" dirty="0" err="1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UUT_TpController.UUTMeasureVisaScriptControl</a:t>
            </a:r>
            <a:endParaRPr lang="en-US" dirty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502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525"/>
            <a:ext cx="9144000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1828800" y="381000"/>
            <a:ext cx="655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29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Driver Overview</a:t>
            </a:r>
            <a:endParaRPr sz="429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66" y="2635780"/>
            <a:ext cx="1977834" cy="311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652" y="3402067"/>
            <a:ext cx="167989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364" y="2635781"/>
            <a:ext cx="1668208" cy="24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68" y="2635781"/>
            <a:ext cx="1724064" cy="239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Arrow Connector 19"/>
          <p:cNvCxnSpPr/>
          <p:nvPr/>
        </p:nvCxnSpPr>
        <p:spPr>
          <a:xfrm>
            <a:off x="2057400" y="3015085"/>
            <a:ext cx="838200" cy="0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467600" y="1804715"/>
            <a:ext cx="1107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I/O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962400" y="3015085"/>
            <a:ext cx="990600" cy="0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0"/>
          </p:cNvCxnSpPr>
          <p:nvPr/>
        </p:nvCxnSpPr>
        <p:spPr>
          <a:xfrm flipV="1">
            <a:off x="8021598" y="2567523"/>
            <a:ext cx="0" cy="834544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21" idx="1"/>
          </p:cNvCxnSpPr>
          <p:nvPr/>
        </p:nvCxnSpPr>
        <p:spPr>
          <a:xfrm flipV="1">
            <a:off x="6324600" y="2266380"/>
            <a:ext cx="1143000" cy="602287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425821" y="2081714"/>
            <a:ext cx="4304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Test Process </a:t>
            </a:r>
            <a:r>
              <a:rPr lang="en-US" sz="1800" b="1" dirty="0" smtClean="0">
                <a:sym typeface="Wingdings" panose="05000000000000000000" pitchFamily="2" charset="2"/>
              </a:rPr>
              <a:t> Source  Instrument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895600" y="5307067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UUTs are Interchangeable</a:t>
            </a:r>
            <a:r>
              <a:rPr lang="en-US" sz="1800" dirty="0" smtClean="0"/>
              <a:t> 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362200" y="5688067"/>
            <a:ext cx="4819452" cy="0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40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7953"/>
            <a:ext cx="9144000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2047875" y="142513"/>
            <a:ext cx="655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29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Station Agent Setup</a:t>
            </a:r>
            <a:endParaRPr sz="429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286" y="1791430"/>
            <a:ext cx="2867025" cy="4429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118" t="997" r="-118" b="-997"/>
          <a:stretch/>
        </p:blipFill>
        <p:spPr>
          <a:xfrm>
            <a:off x="1322917" y="3119436"/>
            <a:ext cx="7753350" cy="3667125"/>
          </a:xfrm>
          <a:prstGeom prst="rect">
            <a:avLst/>
          </a:prstGeom>
        </p:spPr>
      </p:pic>
      <p:sp>
        <p:nvSpPr>
          <p:cNvPr id="8" name="Google Shape;99;p14"/>
          <p:cNvSpPr txBox="1"/>
          <p:nvPr/>
        </p:nvSpPr>
        <p:spPr>
          <a:xfrm>
            <a:off x="4324204" y="1791430"/>
            <a:ext cx="4153046" cy="103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Click Configure </a:t>
            </a:r>
            <a: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Wingdings" panose="05000000000000000000" pitchFamily="2" charset="2"/>
              </a:rPr>
              <a:t> Add Instrument</a:t>
            </a:r>
            <a:endParaRPr lang="en-US" b="1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b="1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Scroll Down to the Fluke_5700A_Series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b="1" dirty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Press Add</a:t>
            </a:r>
            <a:endParaRPr lang="en-US" b="1" dirty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</a:t>
            </a:r>
            <a:endParaRPr lang="en-US" dirty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039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7953"/>
            <a:ext cx="9144000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2047875" y="142513"/>
            <a:ext cx="655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29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Station Agent Setup</a:t>
            </a:r>
            <a:endParaRPr sz="429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99;p14"/>
          <p:cNvSpPr txBox="1"/>
          <p:nvPr/>
        </p:nvSpPr>
        <p:spPr>
          <a:xfrm>
            <a:off x="1327003" y="1341899"/>
            <a:ext cx="4153046" cy="103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Expand the Instrument Drivers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b="1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Select Fluke_5700A_Series.Driver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b="1" dirty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Set the Required information</a:t>
            </a:r>
            <a:endParaRPr lang="en-US" b="1" dirty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</a:t>
            </a:r>
            <a:endParaRPr lang="en-US" dirty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059" y="2438400"/>
            <a:ext cx="699135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7953"/>
            <a:ext cx="9144000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2047875" y="142513"/>
            <a:ext cx="655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29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Station Agent Setup</a:t>
            </a:r>
            <a:endParaRPr sz="429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286" y="1791430"/>
            <a:ext cx="2867025" cy="4429125"/>
          </a:xfrm>
          <a:prstGeom prst="rect">
            <a:avLst/>
          </a:prstGeom>
        </p:spPr>
      </p:pic>
      <p:sp>
        <p:nvSpPr>
          <p:cNvPr id="8" name="Google Shape;99;p14"/>
          <p:cNvSpPr txBox="1"/>
          <p:nvPr/>
        </p:nvSpPr>
        <p:spPr>
          <a:xfrm>
            <a:off x="3604537" y="1715230"/>
            <a:ext cx="5175395" cy="103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Repeat for the Agilent_33250A.Driver and </a:t>
            </a:r>
            <a:b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</a:br>
            <a: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 UUT_TpControl.UUTMeasure.VisaScriptControl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b="1" dirty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</a:t>
            </a:r>
            <a:endParaRPr lang="en-US" dirty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4254" y="2411942"/>
            <a:ext cx="7329746" cy="444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52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7953"/>
            <a:ext cx="9144000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2047875" y="142513"/>
            <a:ext cx="655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29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Station Agent Setup</a:t>
            </a:r>
            <a:endParaRPr sz="429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99;p14"/>
          <p:cNvSpPr txBox="1"/>
          <p:nvPr/>
        </p:nvSpPr>
        <p:spPr>
          <a:xfrm>
            <a:off x="4789943" y="1426490"/>
            <a:ext cx="4153046" cy="103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Station Configuration should look something like this. </a:t>
            </a:r>
            <a:endParaRPr lang="en-US" b="1" dirty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</a:t>
            </a:r>
            <a:endParaRPr lang="en-US" dirty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491" y="2295163"/>
            <a:ext cx="7019925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53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31266" y="2533650"/>
            <a:ext cx="4301067" cy="34607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1828800" y="381000"/>
            <a:ext cx="655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29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Driver Overview</a:t>
            </a:r>
            <a:endParaRPr sz="429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66" y="2635780"/>
            <a:ext cx="1977834" cy="311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652" y="3402067"/>
            <a:ext cx="167989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364" y="2635781"/>
            <a:ext cx="1668208" cy="24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68" y="2635781"/>
            <a:ext cx="1724064" cy="239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Arrow Connector 19"/>
          <p:cNvCxnSpPr/>
          <p:nvPr/>
        </p:nvCxnSpPr>
        <p:spPr>
          <a:xfrm>
            <a:off x="2057400" y="3015085"/>
            <a:ext cx="838200" cy="0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467600" y="1599800"/>
            <a:ext cx="1107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I/O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962400" y="3015085"/>
            <a:ext cx="990600" cy="0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0"/>
          </p:cNvCxnSpPr>
          <p:nvPr/>
        </p:nvCxnSpPr>
        <p:spPr>
          <a:xfrm flipV="1">
            <a:off x="8021598" y="2567523"/>
            <a:ext cx="0" cy="834544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324600" y="2191205"/>
            <a:ext cx="1141270" cy="541923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425821" y="2081714"/>
            <a:ext cx="4304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Test Process </a:t>
            </a:r>
            <a:r>
              <a:rPr lang="en-US" sz="1800" b="1" dirty="0" smtClean="0">
                <a:sym typeface="Wingdings" panose="05000000000000000000" pitchFamily="2" charset="2"/>
              </a:rPr>
              <a:t> Source  Instrument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895600" y="5307067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UUTs are Interchangeable</a:t>
            </a:r>
            <a:r>
              <a:rPr lang="en-US" sz="1800" dirty="0" smtClean="0"/>
              <a:t> 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362200" y="5688067"/>
            <a:ext cx="4819452" cy="0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61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7953"/>
            <a:ext cx="9144000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2047875" y="142513"/>
            <a:ext cx="655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29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Station Agent Setup</a:t>
            </a:r>
            <a:endParaRPr sz="429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99;p14"/>
          <p:cNvSpPr txBox="1"/>
          <p:nvPr/>
        </p:nvSpPr>
        <p:spPr>
          <a:xfrm>
            <a:off x="3522133" y="1585584"/>
            <a:ext cx="5249334" cy="103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Click Configure </a:t>
            </a:r>
            <a: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Wingdings" panose="05000000000000000000" pitchFamily="2" charset="2"/>
              </a:rPr>
              <a:t> Add Driver</a:t>
            </a:r>
            <a:endParaRPr lang="en-US" b="1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b="1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Scroll Down to the Fluke_5700A…</a:t>
            </a:r>
            <a:r>
              <a:rPr lang="en-US" b="1" dirty="0" err="1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SourceCurrentAC</a:t>
            </a:r>
            <a:endParaRPr lang="en-US" b="1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b="1" dirty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Press Add</a:t>
            </a:r>
            <a:endParaRPr lang="en-US" b="1" dirty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</a:t>
            </a:r>
            <a:endParaRPr lang="en-US" dirty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cc</a:t>
            </a: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79" y="1888763"/>
            <a:ext cx="3305175" cy="4467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6425" y="2705100"/>
            <a:ext cx="7267575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60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/>
          <p:nvPr/>
        </p:nvSpPr>
        <p:spPr>
          <a:xfrm>
            <a:off x="650966" y="1837509"/>
            <a:ext cx="8229600" cy="4241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NCSLI – MII Taxonomy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OOP (Object Oriented Programming) in VB.NET</a:t>
            </a:r>
          </a:p>
          <a:p>
            <a:pPr marL="342900" lvl="4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.NET Reflection</a:t>
            </a:r>
          </a:p>
          <a:p>
            <a:pPr marL="342900" lvl="4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Properties and Attributes</a:t>
            </a:r>
          </a:p>
          <a:p>
            <a:pPr marL="342900" lvl="4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Testing &amp; Running Metrology.NET</a:t>
            </a:r>
          </a:p>
        </p:txBody>
      </p:sp>
      <p:sp>
        <p:nvSpPr>
          <p:cNvPr id="100" name="Google Shape;100;p14"/>
          <p:cNvSpPr txBox="1"/>
          <p:nvPr/>
        </p:nvSpPr>
        <p:spPr>
          <a:xfrm>
            <a:off x="1828800" y="381000"/>
            <a:ext cx="655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29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Objectives</a:t>
            </a:r>
            <a:endParaRPr sz="429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14" descr="http://artie.com/labor_day/arg-hammer-chasing-nail-right-207x165-url.gif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46642" y="5508591"/>
            <a:ext cx="1430700" cy="1140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777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7953"/>
            <a:ext cx="9144000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2047875" y="142513"/>
            <a:ext cx="655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29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Station Agent Setup</a:t>
            </a:r>
            <a:endParaRPr sz="429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99;p14"/>
          <p:cNvSpPr txBox="1"/>
          <p:nvPr/>
        </p:nvSpPr>
        <p:spPr>
          <a:xfrm>
            <a:off x="3522133" y="1585584"/>
            <a:ext cx="5249334" cy="4770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Repeat for the Following: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b="1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Agilent_33250A.SourceVoltageAC Fluke_5700A_Series.SourceCurrentDC</a:t>
            </a:r>
            <a:b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</a:br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Fluke_5700A_Series.SourceCurrentAC</a:t>
            </a:r>
          </a:p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Fluke_5700A_Series.Resistance4Wire</a:t>
            </a:r>
            <a:endParaRPr lang="en-US" b="1" dirty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Fluke_5700A_Series.VoltageAC</a:t>
            </a:r>
            <a:endParaRPr lang="en-US" b="1" dirty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Fluke_5700A_Series.VoltageDC</a:t>
            </a:r>
            <a:endParaRPr lang="en-US" b="1" dirty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b="1" dirty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</a:t>
            </a:r>
            <a:endParaRPr lang="en-US" dirty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79" y="1888763"/>
            <a:ext cx="3305175" cy="44672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8567" y="3454400"/>
            <a:ext cx="7375433" cy="3259144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4334933" y="4775200"/>
            <a:ext cx="2057400" cy="76200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4667" y="2533649"/>
            <a:ext cx="6324599" cy="357081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1828800" y="381000"/>
            <a:ext cx="655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29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Driver Overview</a:t>
            </a:r>
            <a:endParaRPr sz="429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66" y="2635780"/>
            <a:ext cx="1977834" cy="311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652" y="3402067"/>
            <a:ext cx="167989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364" y="2635781"/>
            <a:ext cx="1668208" cy="24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68" y="2635781"/>
            <a:ext cx="1724064" cy="239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Arrow Connector 19"/>
          <p:cNvCxnSpPr/>
          <p:nvPr/>
        </p:nvCxnSpPr>
        <p:spPr>
          <a:xfrm>
            <a:off x="2057400" y="3015085"/>
            <a:ext cx="838200" cy="0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467600" y="1599800"/>
            <a:ext cx="1107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I/O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962400" y="3015085"/>
            <a:ext cx="990600" cy="0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0"/>
          </p:cNvCxnSpPr>
          <p:nvPr/>
        </p:nvCxnSpPr>
        <p:spPr>
          <a:xfrm flipV="1">
            <a:off x="8021598" y="2567523"/>
            <a:ext cx="0" cy="834544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324600" y="2191205"/>
            <a:ext cx="1141270" cy="541923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425821" y="2081714"/>
            <a:ext cx="4304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Test Process </a:t>
            </a:r>
            <a:r>
              <a:rPr lang="en-US" sz="1800" b="1" dirty="0" smtClean="0">
                <a:sym typeface="Wingdings" panose="05000000000000000000" pitchFamily="2" charset="2"/>
              </a:rPr>
              <a:t> Source  Instrument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895600" y="5307067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UUTs are Interchangeable</a:t>
            </a:r>
            <a:r>
              <a:rPr lang="en-US" sz="1800" dirty="0" smtClean="0"/>
              <a:t> 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362200" y="5688067"/>
            <a:ext cx="4819452" cy="0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26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7953"/>
            <a:ext cx="9144000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2047875" y="142513"/>
            <a:ext cx="655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29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Station Agent Setup</a:t>
            </a:r>
            <a:endParaRPr sz="429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99;p14"/>
          <p:cNvSpPr txBox="1"/>
          <p:nvPr/>
        </p:nvSpPr>
        <p:spPr>
          <a:xfrm>
            <a:off x="3539066" y="1285117"/>
            <a:ext cx="5604933" cy="103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Click Configure </a:t>
            </a:r>
            <a: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Wingdings" panose="05000000000000000000" pitchFamily="2" charset="2"/>
              </a:rPr>
              <a:t> Add Test Process</a:t>
            </a:r>
            <a:endParaRPr lang="en-US" b="1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b="1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Scroll Down to Fluke_5700A…</a:t>
            </a:r>
            <a:r>
              <a:rPr lang="en-US" b="1" dirty="0" err="1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SourceCurrentACSinewave</a:t>
            </a:r>
            <a:endParaRPr lang="en-US" b="1" dirty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b="1" dirty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Press Add</a:t>
            </a:r>
            <a:endParaRPr lang="en-US" b="1" dirty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</a:t>
            </a:r>
            <a:endParaRPr lang="en-US" dirty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153" y="1247379"/>
            <a:ext cx="3019425" cy="4448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4450" y="2667000"/>
            <a:ext cx="782955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00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7953"/>
            <a:ext cx="9144000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2047875" y="142513"/>
            <a:ext cx="655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29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Station Agent Setup</a:t>
            </a:r>
            <a:endParaRPr sz="429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99;p14"/>
          <p:cNvSpPr txBox="1"/>
          <p:nvPr/>
        </p:nvSpPr>
        <p:spPr>
          <a:xfrm>
            <a:off x="3522133" y="1437930"/>
            <a:ext cx="5249334" cy="1906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Repeat for the following: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b="1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Agilent_33250A.TestProcessSourceFrequency Fluke_5700A_Series.TestProcessSourceCurrentDC</a:t>
            </a:r>
            <a:b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</a:br>
            <a: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Fluke_5700A_Series.TestProcessSourceCurrentAC</a:t>
            </a:r>
            <a:endParaRPr lang="en-US" b="1" dirty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Fluke_5700A_Series.TestProcessResistance</a:t>
            </a:r>
            <a:endParaRPr lang="en-US" b="1" dirty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Fluke_5700A_Series.TestProcessVoltageACSinewave</a:t>
            </a:r>
            <a:endParaRPr lang="en-US" b="1" dirty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Fluke_5700A_Series.TestProcessVoltageDC</a:t>
            </a:r>
          </a:p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b="1" dirty="0" err="1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UUT_DMM.TestProcessSourceShortDMM</a:t>
            </a:r>
            <a:endParaRPr lang="en-US" b="1" dirty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b="1" dirty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</a:t>
            </a:r>
            <a:endParaRPr lang="en-US" dirty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320" y="1437930"/>
            <a:ext cx="3019425" cy="4448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7875" y="3433762"/>
            <a:ext cx="7115175" cy="380047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4157133" y="5689600"/>
            <a:ext cx="1727201" cy="84667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157133" y="5899334"/>
            <a:ext cx="1727201" cy="84667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10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867" y="2533649"/>
            <a:ext cx="8788399" cy="357081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1828800" y="381000"/>
            <a:ext cx="655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29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Driver Overview</a:t>
            </a:r>
            <a:endParaRPr sz="429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66" y="2635780"/>
            <a:ext cx="1977834" cy="311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652" y="3402067"/>
            <a:ext cx="167989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364" y="2635781"/>
            <a:ext cx="1668208" cy="24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68" y="2635781"/>
            <a:ext cx="1724064" cy="239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Arrow Connector 19"/>
          <p:cNvCxnSpPr/>
          <p:nvPr/>
        </p:nvCxnSpPr>
        <p:spPr>
          <a:xfrm>
            <a:off x="2057400" y="3015085"/>
            <a:ext cx="838200" cy="0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467600" y="1599800"/>
            <a:ext cx="1107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I/O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962400" y="3015085"/>
            <a:ext cx="990600" cy="0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0"/>
          </p:cNvCxnSpPr>
          <p:nvPr/>
        </p:nvCxnSpPr>
        <p:spPr>
          <a:xfrm flipV="1">
            <a:off x="8021598" y="2567523"/>
            <a:ext cx="0" cy="834544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324600" y="2191205"/>
            <a:ext cx="1141270" cy="541923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425821" y="2081714"/>
            <a:ext cx="4304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Test Process </a:t>
            </a:r>
            <a:r>
              <a:rPr lang="en-US" sz="1800" b="1" dirty="0" smtClean="0">
                <a:sym typeface="Wingdings" panose="05000000000000000000" pitchFamily="2" charset="2"/>
              </a:rPr>
              <a:t> Source  Instrument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895600" y="5307067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UUTs are Interchangeable</a:t>
            </a:r>
            <a:r>
              <a:rPr lang="en-US" sz="1800" dirty="0" smtClean="0"/>
              <a:t> 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362200" y="5688067"/>
            <a:ext cx="4819452" cy="0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79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7953"/>
            <a:ext cx="9144000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2047875" y="142513"/>
            <a:ext cx="655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29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Running the Automation</a:t>
            </a:r>
            <a:endParaRPr sz="429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67" y="2104697"/>
            <a:ext cx="8991599" cy="449203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745067" y="1413933"/>
            <a:ext cx="2370666" cy="2091267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341533" y="1413933"/>
            <a:ext cx="2370666" cy="2091267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617134" y="3921452"/>
            <a:ext cx="2370666" cy="2091267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6666" y="3921452"/>
            <a:ext cx="3789734" cy="2936548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>
            <a:off x="7196666" y="4674292"/>
            <a:ext cx="660399" cy="585586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519332" y="5848985"/>
            <a:ext cx="660399" cy="585586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33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7953"/>
            <a:ext cx="9144000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2047875" y="142513"/>
            <a:ext cx="655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29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 the Hood</a:t>
            </a:r>
            <a:endParaRPr sz="429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4201" y="2474700"/>
            <a:ext cx="7831666" cy="3875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8827"/>
          <a:stretch/>
        </p:blipFill>
        <p:spPr>
          <a:xfrm>
            <a:off x="3909353" y="1056913"/>
            <a:ext cx="5212080" cy="56010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47556" r="384"/>
          <a:stretch/>
        </p:blipFill>
        <p:spPr>
          <a:xfrm>
            <a:off x="0" y="2474700"/>
            <a:ext cx="3840480" cy="380047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3840480" y="2827868"/>
            <a:ext cx="426720" cy="1896532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3769930" y="4823355"/>
            <a:ext cx="573470" cy="180445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052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1828800" y="381000"/>
            <a:ext cx="655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29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Driver Overview</a:t>
            </a:r>
            <a:endParaRPr sz="429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66" y="2635780"/>
            <a:ext cx="1977834" cy="311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652" y="3402067"/>
            <a:ext cx="167989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364" y="2635781"/>
            <a:ext cx="1668208" cy="24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68" y="2635781"/>
            <a:ext cx="1724064" cy="239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Arrow Connector 19"/>
          <p:cNvCxnSpPr/>
          <p:nvPr/>
        </p:nvCxnSpPr>
        <p:spPr>
          <a:xfrm>
            <a:off x="2057400" y="3015085"/>
            <a:ext cx="838200" cy="0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467600" y="1599800"/>
            <a:ext cx="1107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I/O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962400" y="3015085"/>
            <a:ext cx="990600" cy="0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0"/>
          </p:cNvCxnSpPr>
          <p:nvPr/>
        </p:nvCxnSpPr>
        <p:spPr>
          <a:xfrm flipV="1">
            <a:off x="8021598" y="2567523"/>
            <a:ext cx="0" cy="834544"/>
          </a:xfrm>
          <a:prstGeom prst="straightConnector1">
            <a:avLst/>
          </a:prstGeom>
          <a:ln w="57150">
            <a:solidFill>
              <a:schemeClr val="bg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324600" y="2191205"/>
            <a:ext cx="1141270" cy="541923"/>
          </a:xfrm>
          <a:prstGeom prst="straightConnector1">
            <a:avLst/>
          </a:prstGeom>
          <a:ln w="57150">
            <a:solidFill>
              <a:schemeClr val="bg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425821" y="2081714"/>
            <a:ext cx="4304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Test Process </a:t>
            </a:r>
            <a:r>
              <a:rPr lang="en-US" sz="1800" b="1" dirty="0" smtClean="0">
                <a:sym typeface="Wingdings" panose="05000000000000000000" pitchFamily="2" charset="2"/>
              </a:rPr>
              <a:t> Source  Instrument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895600" y="5307067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UUTs are Interchangeable</a:t>
            </a:r>
            <a:r>
              <a:rPr lang="en-US" sz="1800" dirty="0" smtClean="0"/>
              <a:t> 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362200" y="5688067"/>
            <a:ext cx="4819452" cy="0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Google Shape;100;p14"/>
          <p:cNvSpPr txBox="1"/>
          <p:nvPr/>
        </p:nvSpPr>
        <p:spPr>
          <a:xfrm rot="19929063">
            <a:off x="130050" y="3255432"/>
            <a:ext cx="5529370" cy="168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6000" b="1" i="0" u="none" strike="noStrike" cap="none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Power of OOP</a:t>
            </a:r>
            <a:endParaRPr sz="6000" b="1" i="0" u="none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666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7953"/>
            <a:ext cx="9144000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2047875" y="142513"/>
            <a:ext cx="655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29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 the Hood</a:t>
            </a:r>
            <a:endParaRPr sz="429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7584" y="1056913"/>
            <a:ext cx="6334954" cy="5686007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948267" y="6265334"/>
            <a:ext cx="1667933" cy="16933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965195" y="5926659"/>
            <a:ext cx="1667933" cy="16933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965195" y="1219175"/>
            <a:ext cx="1667933" cy="16933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948267" y="1737373"/>
            <a:ext cx="1667933" cy="16933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oogle Shape;99;p14"/>
          <p:cNvSpPr txBox="1"/>
          <p:nvPr/>
        </p:nvSpPr>
        <p:spPr>
          <a:xfrm>
            <a:off x="491067" y="2842239"/>
            <a:ext cx="1903792" cy="1906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UI Auto Writes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Editable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Lists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LimitedToList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b="1" dirty="0" err="1" smtClean="0">
                <a:solidFill>
                  <a:srgbClr val="C00000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Etc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60905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/>
          <p:nvPr/>
        </p:nvSpPr>
        <p:spPr>
          <a:xfrm>
            <a:off x="650966" y="1837509"/>
            <a:ext cx="8229600" cy="4241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NCSLI – MII Taxonomy</a:t>
            </a:r>
          </a:p>
          <a:p>
            <a:pPr marL="342900" lvl="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OOP (Object Oriented Programming) in VB.NET</a:t>
            </a:r>
          </a:p>
          <a:p>
            <a:pPr marL="342900" lvl="4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.NET Reflection</a:t>
            </a:r>
          </a:p>
          <a:p>
            <a:pPr marL="342900" lvl="4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Properties and Attributes</a:t>
            </a:r>
          </a:p>
          <a:p>
            <a:pPr marL="342900" lvl="4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Testing &amp; Running Metrology.NET</a:t>
            </a:r>
          </a:p>
        </p:txBody>
      </p:sp>
      <p:sp>
        <p:nvSpPr>
          <p:cNvPr id="100" name="Google Shape;100;p14"/>
          <p:cNvSpPr txBox="1"/>
          <p:nvPr/>
        </p:nvSpPr>
        <p:spPr>
          <a:xfrm>
            <a:off x="1828800" y="381000"/>
            <a:ext cx="655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29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Objectives</a:t>
            </a:r>
            <a:endParaRPr sz="429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14" descr="http://artie.com/labor_day/arg-hammer-chasing-nail-right-207x165-url.gif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46642" y="5508591"/>
            <a:ext cx="1430700" cy="1140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116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/>
          <p:nvPr/>
        </p:nvSpPr>
        <p:spPr>
          <a:xfrm>
            <a:off x="685800" y="1447800"/>
            <a:ext cx="8229600" cy="4630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203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itchFamily="34" charset="0"/>
              <a:buChar char="•"/>
            </a:pPr>
            <a:r>
              <a:rPr lang="en-US" sz="240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Veteran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24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wned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-US" sz="24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usiness,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24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x-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24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ilitary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24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etrologist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20320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-US" sz="24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usiness is 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oftware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-US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Metrology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onsulting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-US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Efficiencies through automation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-US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Turn-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ey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ystem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2032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Focus on finding the right solution for the customer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</a:pPr>
            <a:r>
              <a:rPr lang="en-US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Created Metrology.NET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®</a:t>
            </a:r>
            <a:r>
              <a:rPr lang="en-US" sz="180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201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</a:pPr>
            <a:r>
              <a:rPr lang="en-US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World’s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US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argest 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MET/CAL®</a:t>
            </a:r>
            <a:r>
              <a:rPr lang="en-US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rocedure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US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ibrary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PS-Cal®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power sensor calibration solution - 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Tegam’s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Product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C#</a:t>
            </a:r>
            <a:r>
              <a:rPr lang="en-US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US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eb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-b</a:t>
            </a:r>
            <a:r>
              <a:rPr lang="en-US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ased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sset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anagement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ystem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2032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Acquired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 Lab Magazine in </a:t>
            </a:r>
            <a:r>
              <a:rPr lang="en-US" sz="2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2011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1828800" y="381000"/>
            <a:ext cx="655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2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About Cal Lab Solutions</a:t>
            </a:r>
            <a:endParaRPr sz="429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14" descr="ms_partner(1)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0000" y="5715000"/>
            <a:ext cx="1524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 descr="C:\_CalLabSolutions\Marketing\_ArtWork\Keysight\Keysight_CP_SolutionsPartner_Clr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5800" y="5791200"/>
            <a:ext cx="2035596" cy="877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 descr="http://artie.com/labor_day/arg-hammer-chasing-nail-right-207x165-url.gif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98596" y="1958545"/>
            <a:ext cx="1430700" cy="114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4" descr="cropped-CalLab-logo.gif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791200" y="5887105"/>
            <a:ext cx="3207450" cy="742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61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33" descr="111229 CalLab FlyerTempla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216120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33"/>
          <p:cNvSpPr txBox="1">
            <a:spLocks noGrp="1"/>
          </p:cNvSpPr>
          <p:nvPr>
            <p:ph type="title"/>
          </p:nvPr>
        </p:nvSpPr>
        <p:spPr>
          <a:xfrm>
            <a:off x="619125" y="164782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Questions? / Comments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33"/>
          <p:cNvSpPr txBox="1">
            <a:spLocks noGrp="1"/>
          </p:cNvSpPr>
          <p:nvPr>
            <p:ph type="body" idx="1"/>
          </p:nvPr>
        </p:nvSpPr>
        <p:spPr>
          <a:xfrm>
            <a:off x="466725" y="21590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1" i="0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1" i="0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1" i="0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1" i="0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</a:pPr>
            <a:r>
              <a:rPr lang="en-US" sz="32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Michael L. Schwartz</a:t>
            </a:r>
            <a:endParaRPr sz="3200" b="0" i="0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</a:pPr>
            <a:r>
              <a:rPr lang="en-US" sz="32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Cal Lab Solutions</a:t>
            </a:r>
            <a:endParaRPr dirty="0"/>
          </a:p>
          <a:p>
            <a:pPr marL="342900" marR="0" lvl="0" indent="-342900" algn="ctr" rtl="0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</a:pPr>
            <a:r>
              <a:rPr lang="en-US" sz="32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mschwartz@callabsolutions.com</a:t>
            </a:r>
            <a:endParaRPr sz="3200" b="0" i="0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8" name="Google Shape;388;p33" descr="C:\Users\Sita\AppData\Local\Microsoft\Windows\Temporary Internet Files\Content.IE5\ZP4NSKP2\MC900441880[1].wm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89792" y="2638425"/>
            <a:ext cx="1279525" cy="178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7953"/>
            <a:ext cx="9144000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2047875" y="142513"/>
            <a:ext cx="655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29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Station Agent Setup</a:t>
            </a:r>
            <a:endParaRPr sz="429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99;p14"/>
          <p:cNvSpPr txBox="1"/>
          <p:nvPr/>
        </p:nvSpPr>
        <p:spPr>
          <a:xfrm>
            <a:off x="4324204" y="1791430"/>
            <a:ext cx="4153046" cy="103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Click Configure </a:t>
            </a:r>
            <a: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Wingdings" panose="05000000000000000000" pitchFamily="2" charset="2"/>
              </a:rPr>
              <a:t> Add Instrument</a:t>
            </a:r>
            <a:endParaRPr lang="en-US" b="1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b="1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Scroll Down to the Fluke_5700A_Series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b="1" dirty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Press Add</a:t>
            </a:r>
            <a:endParaRPr lang="en-US" b="1" dirty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</a:t>
            </a:r>
            <a:endParaRPr lang="en-US" dirty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270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6"/>
          <p:cNvSpPr txBox="1">
            <a:spLocks noGrp="1"/>
          </p:cNvSpPr>
          <p:nvPr>
            <p:ph type="title"/>
          </p:nvPr>
        </p:nvSpPr>
        <p:spPr>
          <a:xfrm>
            <a:off x="2590800" y="0"/>
            <a:ext cx="6553200" cy="12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Business is about Efficiency?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6"/>
          <p:cNvSpPr txBox="1">
            <a:spLocks noGrp="1"/>
          </p:cNvSpPr>
          <p:nvPr>
            <p:ph type="body" idx="1"/>
          </p:nvPr>
        </p:nvSpPr>
        <p:spPr>
          <a:xfrm>
            <a:off x="3962400" y="1542625"/>
            <a:ext cx="4724400" cy="51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</a:pPr>
            <a:r>
              <a:rPr lang="en-US"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Better</a:t>
            </a:r>
            <a:endParaRPr/>
          </a:p>
          <a:p>
            <a:pPr marL="342900" marR="0" lvl="0" indent="-342900" algn="l" rtl="0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</a:pPr>
            <a:r>
              <a:rPr lang="en-US"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Cheaper</a:t>
            </a:r>
            <a:endParaRPr/>
          </a:p>
          <a:p>
            <a:pPr marL="342900" marR="0" lvl="0" indent="-342900" algn="l" rtl="0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</a:pPr>
            <a:r>
              <a:rPr lang="en-US"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Faster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16" descr="http://www.nec.co.th/html/images/Calibration/Laboratory/OpticalLaboratory/calibration-rf-communication-rack-frame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1" y="1295400"/>
            <a:ext cx="2971800" cy="510267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 txBox="1"/>
          <p:nvPr/>
        </p:nvSpPr>
        <p:spPr>
          <a:xfrm>
            <a:off x="4046225" y="5486400"/>
            <a:ext cx="4903500" cy="10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440"/>
              </a:spcBef>
              <a:spcAft>
                <a:spcPts val="0"/>
              </a:spcAft>
              <a:buNone/>
            </a:pP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 doesn’t mean less accurate</a:t>
            </a:r>
            <a:endParaRPr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/>
          <p:nvPr/>
        </p:nvSpPr>
        <p:spPr>
          <a:xfrm>
            <a:off x="685800" y="1447800"/>
            <a:ext cx="8229600" cy="4630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Metrology.NET Station Agent is able to run multiple calibrations at the same time on a single GPIB card.  This makes the setup a little more complex than just setting the GPIB address.  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4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lang="en-US" sz="24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1828800" y="381000"/>
            <a:ext cx="655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29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 Statement</a:t>
            </a:r>
            <a:endParaRPr sz="429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14" descr="http://artie.com/labor_day/arg-hammer-chasing-nail-right-207x165-url.gif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46642" y="5508591"/>
            <a:ext cx="1430700" cy="1140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525"/>
            <a:ext cx="9144000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/>
          <p:nvPr/>
        </p:nvSpPr>
        <p:spPr>
          <a:xfrm>
            <a:off x="859221" y="1857375"/>
            <a:ext cx="6922704" cy="454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Setting up a Test Station to Test DMM’s with the Fluke 5730A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b="1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Test Case UUT HP 34401A </a:t>
            </a:r>
            <a:endParaRPr lang="en-US" b="1" dirty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   </a:t>
            </a:r>
            <a:r>
              <a:rPr lang="en-US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HP 34401A Test Package – </a:t>
            </a:r>
            <a:r>
              <a:rPr lang="en-US" i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Already Created</a:t>
            </a:r>
            <a:endParaRPr lang="en-US" i="1" dirty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   </a:t>
            </a:r>
            <a:r>
              <a:rPr lang="en-US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VISA Script for AC Voltage – </a:t>
            </a:r>
            <a:r>
              <a:rPr lang="en-US" i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Already Created</a:t>
            </a:r>
            <a:endParaRPr lang="en-US" i="1" dirty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b="1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Standards Used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   Fluke </a:t>
            </a:r>
            <a:r>
              <a:rPr lang="en-US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5730A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   Agilent 33250A</a:t>
            </a:r>
            <a:endParaRPr lang="en-US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   4-Wire Short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Software Needed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</a:t>
            </a:r>
            <a: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  </a:t>
            </a:r>
            <a:r>
              <a:rPr lang="en-US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StationAgent.exe</a:t>
            </a:r>
            <a:endParaRPr lang="en-US" b="1" dirty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   </a:t>
            </a:r>
            <a:r>
              <a:rPr lang="en-US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Metrologynet.dll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   MessageService.dll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</a:t>
            </a:r>
            <a:r>
              <a:rPr lang="en-US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  Microsoft .NET reactive libraries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</a:t>
            </a:r>
            <a:r>
              <a:rPr lang="en-US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Drivers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</a:t>
            </a:r>
            <a:r>
              <a:rPr lang="en-US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  </a:t>
            </a:r>
            <a:r>
              <a:rPr lang="en-US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Fluke_5700A_Series.dll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</a:t>
            </a:r>
            <a:r>
              <a:rPr lang="en-US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  Agilent_33250A.dll</a:t>
            </a:r>
            <a:endParaRPr lang="en-US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</a:t>
            </a:r>
            <a:r>
              <a:rPr lang="en-US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  UUT_TPController.dll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</a:t>
            </a:r>
            <a:r>
              <a:rPr lang="en-US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  UUT_DMM.dll </a:t>
            </a:r>
            <a:endParaRPr lang="en-US" dirty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</a:t>
            </a:r>
            <a:endParaRPr lang="en-US" dirty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1828800" y="381000"/>
            <a:ext cx="655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29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Testing Requirements</a:t>
            </a:r>
            <a:endParaRPr sz="429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441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7953"/>
            <a:ext cx="9144000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2047875" y="142513"/>
            <a:ext cx="655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29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Station Agent Setup</a:t>
            </a:r>
            <a:endParaRPr sz="429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99;p14"/>
          <p:cNvSpPr txBox="1"/>
          <p:nvPr/>
        </p:nvSpPr>
        <p:spPr>
          <a:xfrm>
            <a:off x="859221" y="1857375"/>
            <a:ext cx="4153046" cy="103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Station Agent Setup 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b="1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Copy the Files to C:\_StationAgent</a:t>
            </a:r>
            <a:endParaRPr lang="en-US" b="1" dirty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</a:t>
            </a:r>
            <a:endParaRPr lang="en-US" dirty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221" y="2819928"/>
            <a:ext cx="4810125" cy="3571875"/>
          </a:xfrm>
          <a:prstGeom prst="rect">
            <a:avLst/>
          </a:prstGeom>
        </p:spPr>
      </p:pic>
      <p:sp>
        <p:nvSpPr>
          <p:cNvPr id="8" name="Google Shape;99;p14"/>
          <p:cNvSpPr txBox="1"/>
          <p:nvPr/>
        </p:nvSpPr>
        <p:spPr>
          <a:xfrm>
            <a:off x="6035073" y="2895600"/>
            <a:ext cx="2936911" cy="103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** Deleting Driver Files </a:t>
            </a:r>
            <a:b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</a:br>
            <a: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  not being used </a:t>
            </a:r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makes</a:t>
            </a:r>
            <a: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/>
            </a:r>
            <a:b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</a:br>
            <a: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  the configuration</a:t>
            </a:r>
            <a:b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</a:br>
            <a: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  easier. </a:t>
            </a:r>
            <a:endParaRPr lang="en-US" b="1" dirty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</a:t>
            </a:r>
            <a:endParaRPr lang="en-US" dirty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329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7953"/>
            <a:ext cx="9144000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2047875" y="142513"/>
            <a:ext cx="655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29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Station Agent Setup</a:t>
            </a:r>
            <a:endParaRPr sz="429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99;p14"/>
          <p:cNvSpPr txBox="1"/>
          <p:nvPr/>
        </p:nvSpPr>
        <p:spPr>
          <a:xfrm>
            <a:off x="859221" y="1857375"/>
            <a:ext cx="4153046" cy="103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Right Click the StationAgent.exe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b="1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Run as administrator to setup</a:t>
            </a:r>
            <a:endParaRPr lang="en-US" b="1" dirty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</a:t>
            </a:r>
            <a:endParaRPr lang="en-US" dirty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4800" y="2710392"/>
            <a:ext cx="472440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7953"/>
            <a:ext cx="9144000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2047875" y="142513"/>
            <a:ext cx="655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29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Station Agent Setup</a:t>
            </a:r>
            <a:endParaRPr sz="429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125" y="2295163"/>
            <a:ext cx="6991350" cy="441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1883" y="3095263"/>
            <a:ext cx="2781300" cy="2819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3183" y="3076213"/>
            <a:ext cx="2771775" cy="2838450"/>
          </a:xfrm>
          <a:prstGeom prst="rect">
            <a:avLst/>
          </a:prstGeom>
        </p:spPr>
      </p:pic>
      <p:sp>
        <p:nvSpPr>
          <p:cNvPr id="12" name="Google Shape;99;p14"/>
          <p:cNvSpPr txBox="1"/>
          <p:nvPr/>
        </p:nvSpPr>
        <p:spPr>
          <a:xfrm>
            <a:off x="1276204" y="1337900"/>
            <a:ext cx="4153046" cy="103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Click Configure </a:t>
            </a:r>
            <a: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Wingdings" panose="05000000000000000000" pitchFamily="2" charset="2"/>
              </a:rPr>
              <a:t> Station Config</a:t>
            </a:r>
            <a:endParaRPr lang="en-US" b="1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b="1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Set URL / Login &amp; Password</a:t>
            </a:r>
            <a:b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</a:br>
            <a: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Set Mode to Metrology.NET</a:t>
            </a:r>
            <a:endParaRPr lang="en-US" b="1" dirty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</a:t>
            </a:r>
            <a:endParaRPr lang="en-US" dirty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669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2106</TotalTime>
  <Words>572</Words>
  <Application>Microsoft Office PowerPoint</Application>
  <PresentationFormat>On-screen Show (4:3)</PresentationFormat>
  <Paragraphs>237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Courier New</vt:lpstr>
      <vt:lpstr>Wingdings</vt:lpstr>
      <vt:lpstr>Office Theme</vt:lpstr>
      <vt:lpstr> Metrology Automation  Lunch  &amp; Learn  Metrology.NET® Station Agent</vt:lpstr>
      <vt:lpstr>PowerPoint Presentation</vt:lpstr>
      <vt:lpstr>PowerPoint Presentation</vt:lpstr>
      <vt:lpstr>Business is about Efficiency?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 / Comments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Lunch  &amp; Learn CLS &amp; MET/CAL® Drivers</dc:title>
  <dc:creator>Sita</dc:creator>
  <cp:lastModifiedBy>Windows User</cp:lastModifiedBy>
  <cp:revision>79</cp:revision>
  <dcterms:modified xsi:type="dcterms:W3CDTF">2020-05-20T20:24:47Z</dcterms:modified>
</cp:coreProperties>
</file>