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84" r:id="rId3"/>
    <p:sldId id="299" r:id="rId4"/>
    <p:sldId id="259" r:id="rId5"/>
    <p:sldId id="283" r:id="rId6"/>
    <p:sldId id="301" r:id="rId7"/>
    <p:sldId id="305" r:id="rId8"/>
    <p:sldId id="306" r:id="rId9"/>
    <p:sldId id="302" r:id="rId10"/>
    <p:sldId id="303" r:id="rId11"/>
    <p:sldId id="285" r:id="rId12"/>
    <p:sldId id="304" r:id="rId13"/>
    <p:sldId id="287" r:id="rId14"/>
    <p:sldId id="307" r:id="rId15"/>
    <p:sldId id="308" r:id="rId16"/>
    <p:sldId id="286" r:id="rId17"/>
    <p:sldId id="310" r:id="rId18"/>
    <p:sldId id="276" r:id="rId19"/>
  </p:sldIdLst>
  <p:sldSz cx="9144000" cy="6858000" type="screen4x3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595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07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19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01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96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86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18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02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38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50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33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929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37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ved=0ahUKEwiu3NTO8v_LAhXBtYMKHUQ4AeYQjRwIBw&amp;url=http://timesignsmfg.com/content/r6-1-one-way-arrow&amp;bvm=bv.119028448,d.cGc&amp;psig=AFQjCNEsB1W8pDHPnzxnb0GaWma0WoPSTg&amp;ust=1460234181201464" TargetMode="External"/><Relationship Id="rId3" Type="http://schemas.openxmlformats.org/officeDocument/2006/relationships/hyperlink" Target="http://www.google.com/url?sa=i&amp;rct=j&amp;q=&amp;esrc=s&amp;source=images&amp;cd=&amp;cad=rja&amp;uact=8&amp;ved=0ahUKEwiK2KCK-f_LAhUK3GMKHQJwCW4QjRwIBw&amp;url=http://www.testequipmentdepot.com/agilent/multimeters/34401a.htm&amp;bvm=bv.119028448,d.cGc&amp;psig=AFQjCNHsiwkhv_fCf4omfeKw0l__gImfpw&amp;ust=1460235979722059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ved=0ahUKEwjaxa3B8v_LAhVR6GMKHeh5Bo0QjRwIBw&amp;url=http://www.nhojj.com/2014/02/16/only-one-way/&amp;bvm=bv.119028448,d.cGc&amp;psig=AFQjCNEsB1W8pDHPnzxnb0GaWma0WoPSTg&amp;ust=146023418120146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github.com/CalLabSolutions/SAS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 descr="111229 CalLab Flyer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6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52400" y="1791093"/>
            <a:ext cx="8991600" cy="232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Automation</a:t>
            </a:r>
            <a:b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Lunch  &amp; Learn</a:t>
            </a:r>
            <a:b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Metrology.NET® Drivers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371600" y="4682769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Michael L. Schwartz</a:t>
            </a: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0;p14"/>
          <p:cNvSpPr txBox="1"/>
          <p:nvPr/>
        </p:nvSpPr>
        <p:spPr>
          <a:xfrm>
            <a:off x="2299915" y="183958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56;p25"/>
          <p:cNvSpPr txBox="1"/>
          <p:nvPr/>
        </p:nvSpPr>
        <p:spPr>
          <a:xfrm>
            <a:off x="4030484" y="1495099"/>
            <a:ext cx="1905000" cy="4907245"/>
          </a:xfrm>
          <a:prstGeom prst="rect">
            <a:avLst/>
          </a:prstGeom>
          <a:solidFill>
            <a:srgbClr val="E1B41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 Standard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5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5885" y="2485700"/>
            <a:ext cx="2847230" cy="3916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1" name="Google Shape;259;p25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8670" y="253041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60;p25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8670" y="31715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61;p25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070" y="37049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62;p25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0270" y="37049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63;p25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8670" y="4253522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4;p25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570" y="49241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65;p25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638" y="54575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6;p25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8670" y="6021344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67;p25"/>
          <p:cNvSpPr txBox="1"/>
          <p:nvPr/>
        </p:nvSpPr>
        <p:spPr>
          <a:xfrm>
            <a:off x="290885" y="2104700"/>
            <a:ext cx="4591050" cy="472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Software Platform that can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Authenticate with 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 Server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TestPoints</a:t>
            </a:r>
            <a:endParaRPr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TestResults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Metrology.NET Compliant!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VB.NET, C#.NET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LabView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MET/CAL® 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 VEE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268;p25"/>
          <p:cNvCxnSpPr/>
          <p:nvPr/>
        </p:nvCxnSpPr>
        <p:spPr>
          <a:xfrm flipH="1">
            <a:off x="3711711" y="4466899"/>
            <a:ext cx="2476558" cy="1215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31" name="Google Shape;269;p25"/>
          <p:cNvSpPr txBox="1"/>
          <p:nvPr/>
        </p:nvSpPr>
        <p:spPr>
          <a:xfrm rot="-2140626">
            <a:off x="3904465" y="3014884"/>
            <a:ext cx="1833484" cy="65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KISS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" name="Google Shape;270;p25"/>
          <p:cNvCxnSpPr/>
          <p:nvPr/>
        </p:nvCxnSpPr>
        <p:spPr>
          <a:xfrm flipH="1">
            <a:off x="3711711" y="2720917"/>
            <a:ext cx="2508860" cy="1745982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6753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284509" y="113322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44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109" y="1840921"/>
            <a:ext cx="1828799" cy="287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3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0309" y="3354409"/>
            <a:ext cx="1679892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7009" y="2244927"/>
            <a:ext cx="1668300" cy="24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5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7509" y="3251161"/>
            <a:ext cx="1724064" cy="23928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446;p37"/>
          <p:cNvCxnSpPr/>
          <p:nvPr/>
        </p:nvCxnSpPr>
        <p:spPr>
          <a:xfrm>
            <a:off x="2284509" y="2368378"/>
            <a:ext cx="838200" cy="1590374"/>
          </a:xfrm>
          <a:prstGeom prst="straightConnector1">
            <a:avLst/>
          </a:prstGeom>
          <a:noFill/>
          <a:ln w="57150" cap="flat" cmpd="sng">
            <a:solidFill>
              <a:srgbClr val="4F6128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" name="Google Shape;447;p37"/>
          <p:cNvSpPr/>
          <p:nvPr/>
        </p:nvSpPr>
        <p:spPr>
          <a:xfrm>
            <a:off x="7609004" y="1599402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I/O</a:t>
            </a:r>
            <a:endParaRPr sz="5400" b="1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448;p37"/>
          <p:cNvCxnSpPr/>
          <p:nvPr/>
        </p:nvCxnSpPr>
        <p:spPr>
          <a:xfrm>
            <a:off x="2284509" y="2358552"/>
            <a:ext cx="2667000" cy="609600"/>
          </a:xfrm>
          <a:prstGeom prst="straightConnector1">
            <a:avLst/>
          </a:prstGeom>
          <a:noFill/>
          <a:ln w="57150" cap="flat" cmpd="sng">
            <a:solidFill>
              <a:srgbClr val="4F612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" name="Google Shape;449;p37"/>
          <p:cNvCxnSpPr/>
          <p:nvPr/>
        </p:nvCxnSpPr>
        <p:spPr>
          <a:xfrm rot="10800000" flipH="1">
            <a:off x="2284509" y="1901352"/>
            <a:ext cx="5410200" cy="457201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" name="Google Shape;450;p37"/>
          <p:cNvCxnSpPr/>
          <p:nvPr/>
        </p:nvCxnSpPr>
        <p:spPr>
          <a:xfrm>
            <a:off x="4494309" y="3560264"/>
            <a:ext cx="2819400" cy="1219200"/>
          </a:xfrm>
          <a:prstGeom prst="straightConnector1">
            <a:avLst/>
          </a:prstGeom>
          <a:noFill/>
          <a:ln w="57150" cap="flat" cmpd="sng">
            <a:solidFill>
              <a:srgbClr val="31859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" name="Google Shape;451;p37"/>
          <p:cNvCxnSpPr/>
          <p:nvPr/>
        </p:nvCxnSpPr>
        <p:spPr>
          <a:xfrm rot="10800000" flipH="1">
            <a:off x="4494309" y="2209808"/>
            <a:ext cx="3200400" cy="135045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" name="Google Shape;452;p37"/>
          <p:cNvCxnSpPr>
            <a:endCxn id="13" idx="1"/>
          </p:cNvCxnSpPr>
          <p:nvPr/>
        </p:nvCxnSpPr>
        <p:spPr>
          <a:xfrm rot="10800000" flipH="1">
            <a:off x="6122504" y="2061102"/>
            <a:ext cx="1486500" cy="3072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" name="Google Shape;453;p37"/>
          <p:cNvCxnSpPr/>
          <p:nvPr/>
        </p:nvCxnSpPr>
        <p:spPr>
          <a:xfrm>
            <a:off x="6399309" y="2438813"/>
            <a:ext cx="914400" cy="1519939"/>
          </a:xfrm>
          <a:prstGeom prst="straightConnector1">
            <a:avLst/>
          </a:prstGeom>
          <a:noFill/>
          <a:ln w="57150" cap="flat" cmpd="sng">
            <a:solidFill>
              <a:srgbClr val="31859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" name="Google Shape;454;p37"/>
          <p:cNvCxnSpPr/>
          <p:nvPr/>
        </p:nvCxnSpPr>
        <p:spPr>
          <a:xfrm rot="10800000">
            <a:off x="8099541" y="2368378"/>
            <a:ext cx="149166" cy="882784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457199" y="5431221"/>
            <a:ext cx="3192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Programming Standard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Custom Code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Type Added Code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Base Added Code – Shared by All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I/O Text Messages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987" y="1114403"/>
            <a:ext cx="319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20 % Specific to Process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       80% Part of the Syste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246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94;p33"/>
          <p:cNvSpPr txBox="1"/>
          <p:nvPr/>
        </p:nvSpPr>
        <p:spPr>
          <a:xfrm>
            <a:off x="320980" y="1629238"/>
            <a:ext cx="3391445" cy="605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Process</a:t>
            </a:r>
            <a:b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Source.Volts.AC (Fluke 5720A)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0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33"/>
          <p:cNvSpPr txBox="1"/>
          <p:nvPr/>
        </p:nvSpPr>
        <p:spPr>
          <a:xfrm>
            <a:off x="3885218" y="2559274"/>
            <a:ext cx="2452520" cy="279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Section= Reset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*RST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*OPC?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Section= Setup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CONF:VOLT:AC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SENS:VOLT:AC:RANG [Range]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SENS:VOLT:AC:BAND [Filter]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*OPC?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Section= Measure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READ?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READ?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</a:t>
            </a:r>
            <a:endParaRPr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96;p33"/>
          <p:cNvSpPr txBox="1"/>
          <p:nvPr/>
        </p:nvSpPr>
        <p:spPr>
          <a:xfrm>
            <a:off x="3848100" y="2234373"/>
            <a:ext cx="21055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VISA Script</a:t>
            </a:r>
            <a:endParaRPr sz="1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97;p33"/>
          <p:cNvSpPr txBox="1"/>
          <p:nvPr/>
        </p:nvSpPr>
        <p:spPr>
          <a:xfrm>
            <a:off x="320979" y="2238838"/>
            <a:ext cx="3376757" cy="4524315"/>
          </a:xfrm>
          <a:prstGeom prst="rect">
            <a:avLst/>
          </a:prstGeom>
          <a:solidFill>
            <a:srgbClr val="6D8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Run()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STD.Reset</a:t>
            </a:r>
            <a:b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UUT.Reset</a:t>
            </a:r>
            <a:endParaRPr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For Each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TestPoint 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UUT.Setup</a:t>
            </a:r>
            <a:endParaRPr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STD.Setup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STD.Enable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UUT.Measure</a:t>
            </a:r>
            <a:endParaRPr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TestPoint.SaveData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STD.Disable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Next</a:t>
            </a: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398;p33"/>
          <p:cNvCxnSpPr/>
          <p:nvPr/>
        </p:nvCxnSpPr>
        <p:spPr>
          <a:xfrm rot="10800000" flipH="1">
            <a:off x="2275215" y="2924638"/>
            <a:ext cx="1627165" cy="378767"/>
          </a:xfrm>
          <a:prstGeom prst="straightConnector1">
            <a:avLst/>
          </a:prstGeom>
          <a:noFill/>
          <a:ln w="444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" name="Google Shape;399;p33"/>
          <p:cNvCxnSpPr/>
          <p:nvPr/>
        </p:nvCxnSpPr>
        <p:spPr>
          <a:xfrm rot="10800000" flipH="1">
            <a:off x="2429371" y="4045903"/>
            <a:ext cx="1421400" cy="274500"/>
          </a:xfrm>
          <a:prstGeom prst="straightConnector1">
            <a:avLst/>
          </a:prstGeom>
          <a:noFill/>
          <a:ln w="444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400;p33"/>
          <p:cNvCxnSpPr/>
          <p:nvPr/>
        </p:nvCxnSpPr>
        <p:spPr>
          <a:xfrm rot="10800000" flipH="1">
            <a:off x="2663175" y="5084663"/>
            <a:ext cx="1220700" cy="312000"/>
          </a:xfrm>
          <a:prstGeom prst="straightConnector1">
            <a:avLst/>
          </a:prstGeom>
          <a:noFill/>
          <a:ln w="444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0" name="Google Shape;401;p33" descr="http://www.testequipmentdepot.com/agilent/images/34401a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68" y="2162638"/>
            <a:ext cx="1526525" cy="15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0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0" y="1654696"/>
            <a:ext cx="2289018" cy="9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03;p33"/>
          <p:cNvSpPr txBox="1"/>
          <p:nvPr/>
        </p:nvSpPr>
        <p:spPr>
          <a:xfrm>
            <a:off x="6667500" y="5355597"/>
            <a:ext cx="2362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RESULTS!</a:t>
            </a:r>
            <a:endParaRPr sz="36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" name="Google Shape;404;p33"/>
          <p:cNvCxnSpPr/>
          <p:nvPr/>
        </p:nvCxnSpPr>
        <p:spPr>
          <a:xfrm rot="10800000" flipH="1">
            <a:off x="3385942" y="5820169"/>
            <a:ext cx="3335700" cy="15900"/>
          </a:xfrm>
          <a:prstGeom prst="straightConnector1">
            <a:avLst/>
          </a:prstGeom>
          <a:noFill/>
          <a:ln w="73025" cap="flat" cmpd="sng">
            <a:solidFill>
              <a:srgbClr val="95373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Google Shape;405;p33"/>
          <p:cNvSpPr txBox="1"/>
          <p:nvPr/>
        </p:nvSpPr>
        <p:spPr>
          <a:xfrm>
            <a:off x="3543300" y="486238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3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 </a:t>
            </a:r>
            <a:r>
              <a:rPr lang="en-US" sz="363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</a:t>
            </a:r>
            <a:endParaRPr sz="36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06;p33" descr="http://www.nhojj.com/wp-content/uploads/one-way-sign-At-1.pn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3100" y="660069"/>
            <a:ext cx="1650693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07;p33" descr="http://timesignsmfg.com/sites/default/files/R6-1.png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77100" y="674356"/>
            <a:ext cx="1655228" cy="552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0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285749" y="2104697"/>
            <a:ext cx="8601075" cy="429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Code Review </a:t>
            </a:r>
            <a:b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Fluke 5720A AC Volts Test Process Source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    Fluke Source AC Volts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         </a:t>
            </a:r>
            <a:r>
              <a:rPr lang="en-US" dirty="0" err="1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Unc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Calc</a:t>
            </a: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    Fluke 5720A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Driver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   UI Options</a:t>
            </a: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Fluke 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5720A AC Volts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 Process –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Characterized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   Characterization Object</a:t>
            </a: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         </a:t>
            </a:r>
            <a:r>
              <a:rPr lang="en-US" dirty="0" err="1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Unc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Calc</a:t>
            </a: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Fluke 5520A AC Volts Test Process Source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</a:t>
            </a:r>
            <a:r>
              <a:rPr lang="en-US" dirty="0" err="1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Transmille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4010 AC Volts Test Process 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 Point Filters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Review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9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Uncertainty Override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23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5326" y="2068203"/>
            <a:ext cx="2847300" cy="39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0;p24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3926" y="211292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1;p24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3926" y="2754003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2;p24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5326" y="3287403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3;p24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526" y="3287403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44;p24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3926" y="383602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5;p24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5826" y="4506603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46;p24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1894" y="5040003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47;p24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3926" y="5603847"/>
            <a:ext cx="381000" cy="38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248;p24"/>
          <p:cNvCxnSpPr/>
          <p:nvPr/>
        </p:nvCxnSpPr>
        <p:spPr>
          <a:xfrm rot="10800000">
            <a:off x="3511826" y="3574284"/>
            <a:ext cx="2400600" cy="99390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5" name="Google Shape;249;p24"/>
          <p:cNvSpPr txBox="1"/>
          <p:nvPr/>
        </p:nvSpPr>
        <p:spPr>
          <a:xfrm>
            <a:off x="477141" y="1590682"/>
            <a:ext cx="4591050" cy="526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Process Uncertainties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 is passed to the Calculator</a:t>
            </a:r>
            <a:endParaRPr/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 Voltage example:</a:t>
            </a:r>
            <a:b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Volts = 10</a:t>
            </a:r>
            <a:b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Frequency = 10e3</a:t>
            </a:r>
            <a:b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Range = 10</a:t>
            </a:r>
            <a:b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Impedance = 1e6</a:t>
            </a:r>
            <a:b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Calibrator = 5720A</a:t>
            </a:r>
            <a:b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Interval = 1 Year</a:t>
            </a:r>
            <a:b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R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esolution = 1e7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Repeatability = 1.456e-7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Magazine</a:t>
            </a:r>
            <a:endParaRPr sz="24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 2015, Volume 54/Number 10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Uncertainty Override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837" y="2822024"/>
            <a:ext cx="5160473" cy="39098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2175"/>
            <a:ext cx="4116442" cy="26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590800" y="263722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Example Code</a:t>
            </a:r>
            <a:b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all Metrology.NET Users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456" y="1814096"/>
            <a:ext cx="827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https://github.com/CalLabSolutions/SASO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56" y="2152650"/>
            <a:ext cx="6290441" cy="44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0966" y="1837509"/>
            <a:ext cx="8229600" cy="424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(Object Oriented Programming) in VB.NET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Threaded Automation &amp; Actor Paradigm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 to Metrology Taxonomy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17025 Uncertainties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Customizable Uncertainties without Code Changes </a:t>
            </a: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3" descr="111229 CalLab Flyer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3"/>
          <p:cNvSpPr txBox="1">
            <a:spLocks noGrp="1"/>
          </p:cNvSpPr>
          <p:nvPr>
            <p:ph type="title"/>
          </p:nvPr>
        </p:nvSpPr>
        <p:spPr>
          <a:xfrm>
            <a:off x="619125" y="16478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/ Comments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 txBox="1">
            <a:spLocks noGrp="1"/>
          </p:cNvSpPr>
          <p:nvPr>
            <p:ph type="body" idx="1"/>
          </p:nvPr>
        </p:nvSpPr>
        <p:spPr>
          <a:xfrm>
            <a:off x="466725" y="2159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Michael L. Schwartz</a:t>
            </a: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 Lab Solutions</a:t>
            </a:r>
            <a:endParaRPr dirty="0"/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mschwartz@callabsolutions.com</a:t>
            </a: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33" descr="C:\Users\Sita\AppData\Local\Microsoft\Windows\Temporary Internet Files\Content.IE5\ZP4NSKP2\MC90044188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9792" y="2638425"/>
            <a:ext cx="1279525" cy="17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0966" y="1837509"/>
            <a:ext cx="8229600" cy="424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(Object Oriented Programming) in VB.NET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Threaded Automation &amp; Actor Paradigm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 to Metrology Taxonomy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17025 Uncertainties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Customizable Uncertainties without Code Changes </a:t>
            </a: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7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85800" y="1447800"/>
            <a:ext cx="8229600" cy="46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0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Veteran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wned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usiness,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ilitary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etrologist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usiness is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oftware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onsulting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Efficiencies through automation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Turn-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Focus on finding the right solution for the customer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Metrology.NET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201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World’s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argest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MET/CAL®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rocedure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ibrary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PS-Cal®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power sensor calibration solution -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Tegam’s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Product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C#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anagement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Acquired Cal Lab Magazine in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Cal Lab Solutions</a:t>
            </a:r>
            <a:endParaRPr sz="42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ms_partner(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571500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C:\_CalLabSolutions\Marketing\_ArtWork\Keysight\Keysight_CP_SolutionsPartner_Cl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5791200"/>
            <a:ext cx="2035596" cy="87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http://artie.com/labor_day/arg-hammer-chasing-nail-right-207x165-url.gif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8596" y="1958545"/>
            <a:ext cx="1430700" cy="11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cropped-CalLab-logo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1200" y="5887105"/>
            <a:ext cx="3207450" cy="74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2590800" y="0"/>
            <a:ext cx="65532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is about Efficiency?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3962400" y="1542625"/>
            <a:ext cx="4724400" cy="5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/>
          </a:p>
          <a:p>
            <a:pPr marL="342900" marR="0" lvl="0" indent="-3429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Cheaper</a:t>
            </a:r>
            <a:endParaRPr/>
          </a:p>
          <a:p>
            <a:pPr marL="342900" marR="0" lvl="0" indent="-3429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 descr="http://www.nec.co.th/html/images/Calibration/Laboratory/OpticalLaboratory/calibration-rf-communication-rack-fram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1295400"/>
            <a:ext cx="2971800" cy="5102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4046225" y="5486400"/>
            <a:ext cx="4903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doesn’t mean less accurate</a:t>
            </a:r>
            <a:endParaRPr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85800" y="1447800"/>
            <a:ext cx="8229600" cy="46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 Lab Solutions writes custom software for companies around the wor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ld.  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needed more powerful tools for automating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calibration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wanted to create Standard Metrology Process</a:t>
            </a:r>
          </a:p>
          <a:p>
            <a:pPr marL="342900" lvl="6" indent="-342900">
              <a:lnSpc>
                <a:spcPct val="9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 Metrology Process to Uncertainty Calculation</a:t>
            </a:r>
          </a:p>
          <a:p>
            <a:pPr marL="342900" lvl="6" indent="-342900">
              <a:lnSpc>
                <a:spcPct val="9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Reuse the Process &amp; Uncertainties with no Code Change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Statement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260" y="1676400"/>
            <a:ext cx="5259455" cy="4607104"/>
          </a:xfrm>
          <a:prstGeom prst="rect">
            <a:avLst/>
          </a:prstGeom>
        </p:spPr>
      </p:pic>
      <p:sp>
        <p:nvSpPr>
          <p:cNvPr id="6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32;p37"/>
          <p:cNvSpPr txBox="1"/>
          <p:nvPr/>
        </p:nvSpPr>
        <p:spPr>
          <a:xfrm>
            <a:off x="533400" y="1410789"/>
            <a:ext cx="4598276" cy="451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b="1" dirty="0"/>
              <a:t>Build a Metrology Software Solution that meets the needs from NMI to production</a:t>
            </a:r>
            <a:r>
              <a:rPr lang="en-US" sz="1800" b="1" dirty="0" smtClean="0"/>
              <a:t>.</a:t>
            </a:r>
          </a:p>
          <a:p>
            <a:endParaRPr lang="en-US" sz="1800" dirty="0"/>
          </a:p>
          <a:p>
            <a:r>
              <a:rPr lang="en-US" sz="1800" b="1" dirty="0"/>
              <a:t>Each level has different </a:t>
            </a:r>
            <a:r>
              <a:rPr lang="en-US" sz="1800" b="1" dirty="0" smtClean="0"/>
              <a:t>Requirements</a:t>
            </a:r>
          </a:p>
          <a:p>
            <a:endParaRPr lang="en-US" sz="1800" dirty="0"/>
          </a:p>
          <a:p>
            <a:r>
              <a:rPr lang="en-US" sz="1800" b="1" dirty="0" smtClean="0"/>
              <a:t>NMIs </a:t>
            </a:r>
            <a:r>
              <a:rPr lang="en-US" sz="1800" b="1" dirty="0"/>
              <a:t>are pushing the limits </a:t>
            </a:r>
            <a:br>
              <a:rPr lang="en-US" sz="1800" b="1" dirty="0"/>
            </a:br>
            <a:r>
              <a:rPr lang="en-US" sz="1800" b="1" dirty="0"/>
              <a:t>  small nuances of the measurement</a:t>
            </a:r>
            <a:endParaRPr lang="en-US" sz="1800" dirty="0"/>
          </a:p>
          <a:p>
            <a:endParaRPr lang="en-US" sz="1800" b="1" dirty="0" smtClean="0"/>
          </a:p>
          <a:p>
            <a:r>
              <a:rPr lang="en-US" sz="1800" b="1" dirty="0" smtClean="0"/>
              <a:t>Production </a:t>
            </a:r>
            <a:r>
              <a:rPr lang="en-US" sz="1800" b="1" dirty="0"/>
              <a:t>wants </a:t>
            </a:r>
            <a:br>
              <a:rPr lang="en-US" sz="1800" b="1" dirty="0"/>
            </a:br>
            <a:r>
              <a:rPr lang="en-US" sz="1800" b="1" dirty="0"/>
              <a:t>  Turn-Key Flexible Standards</a:t>
            </a:r>
            <a:endParaRPr lang="en-US" sz="1800" dirty="0"/>
          </a:p>
          <a:p>
            <a:endParaRPr lang="en-US" sz="1800" b="1" dirty="0" smtClean="0"/>
          </a:p>
          <a:p>
            <a:r>
              <a:rPr lang="en-US" sz="1800" b="1" dirty="0" smtClean="0"/>
              <a:t>Metrology.NET </a:t>
            </a:r>
            <a:r>
              <a:rPr lang="en-US" sz="1800" b="1" dirty="0"/>
              <a:t>covers the </a:t>
            </a:r>
            <a:br>
              <a:rPr lang="en-US" sz="1800" b="1" dirty="0"/>
            </a:br>
            <a:r>
              <a:rPr lang="en-US" sz="1800" b="1" dirty="0"/>
              <a:t>  Entire Pyramid </a:t>
            </a:r>
            <a:endParaRPr lang="en-US" sz="2170" b="0" i="0" u="none" strike="noStrike" cap="none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17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5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1" y="2125693"/>
            <a:ext cx="5565593" cy="4400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142;p19"/>
          <p:cNvCxnSpPr>
            <a:stCxn id="9" idx="1"/>
          </p:cNvCxnSpPr>
          <p:nvPr/>
        </p:nvCxnSpPr>
        <p:spPr>
          <a:xfrm flipH="1">
            <a:off x="4992730" y="2323893"/>
            <a:ext cx="1757700" cy="859500"/>
          </a:xfrm>
          <a:prstGeom prst="straightConnector1">
            <a:avLst/>
          </a:prstGeom>
          <a:noFill/>
          <a:ln w="38100" cap="flat" cmpd="sng">
            <a:solidFill>
              <a:srgbClr val="C0504D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9" name="Google Shape;143;p19"/>
          <p:cNvSpPr txBox="1"/>
          <p:nvPr/>
        </p:nvSpPr>
        <p:spPr>
          <a:xfrm>
            <a:off x="6750430" y="1610343"/>
            <a:ext cx="18972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980000"/>
                </a:solidFill>
              </a:rPr>
              <a:t>Taxonomy</a:t>
            </a:r>
            <a:r>
              <a:rPr lang="en-US" sz="16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980000"/>
                </a:solidFill>
              </a:rPr>
              <a:t>Is the Glue</a:t>
            </a:r>
            <a:r>
              <a:rPr lang="en-US" sz="16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980000"/>
                </a:solidFill>
              </a:rPr>
              <a:t>that Binds</a:t>
            </a:r>
            <a:endParaRPr sz="1600" b="1">
              <a:solidFill>
                <a:srgbClr val="98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980000"/>
                </a:solidFill>
              </a:rPr>
              <a:t>It all Together</a:t>
            </a:r>
            <a:r>
              <a:rPr lang="en-US" sz="1600" b="1">
                <a:solidFill>
                  <a:srgbClr val="C00000"/>
                </a:solidFill>
              </a:rPr>
              <a:t> </a:t>
            </a:r>
            <a:endParaRPr sz="1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144;p19"/>
          <p:cNvCxnSpPr>
            <a:stCxn id="9" idx="1"/>
          </p:cNvCxnSpPr>
          <p:nvPr/>
        </p:nvCxnSpPr>
        <p:spPr>
          <a:xfrm flipH="1">
            <a:off x="4904830" y="2323893"/>
            <a:ext cx="1845600" cy="2883000"/>
          </a:xfrm>
          <a:prstGeom prst="straightConnector1">
            <a:avLst/>
          </a:prstGeom>
          <a:noFill/>
          <a:ln w="38100" cap="flat" cmpd="sng">
            <a:solidFill>
              <a:srgbClr val="C0504D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1" name="Google Shape;145;p19"/>
          <p:cNvCxnSpPr>
            <a:stCxn id="9" idx="1"/>
          </p:cNvCxnSpPr>
          <p:nvPr/>
        </p:nvCxnSpPr>
        <p:spPr>
          <a:xfrm flipH="1">
            <a:off x="1518430" y="2323893"/>
            <a:ext cx="5232000" cy="3077400"/>
          </a:xfrm>
          <a:prstGeom prst="straightConnector1">
            <a:avLst/>
          </a:prstGeom>
          <a:noFill/>
          <a:ln w="38100" cap="flat" cmpd="sng">
            <a:solidFill>
              <a:srgbClr val="C0504D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2" name="Google Shape;146;p19"/>
          <p:cNvCxnSpPr>
            <a:stCxn id="9" idx="1"/>
          </p:cNvCxnSpPr>
          <p:nvPr/>
        </p:nvCxnSpPr>
        <p:spPr>
          <a:xfrm flipH="1">
            <a:off x="1875430" y="2323893"/>
            <a:ext cx="4875000" cy="1018500"/>
          </a:xfrm>
          <a:prstGeom prst="straightConnector1">
            <a:avLst/>
          </a:prstGeom>
          <a:noFill/>
          <a:ln w="38100" cap="flat" cmpd="sng">
            <a:solidFill>
              <a:srgbClr val="C0504D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3" name="Google Shape;147;p19"/>
          <p:cNvCxnSpPr>
            <a:stCxn id="9" idx="1"/>
          </p:cNvCxnSpPr>
          <p:nvPr/>
        </p:nvCxnSpPr>
        <p:spPr>
          <a:xfrm flipH="1">
            <a:off x="3354730" y="2323893"/>
            <a:ext cx="3395700" cy="1128600"/>
          </a:xfrm>
          <a:prstGeom prst="straightConnector1">
            <a:avLst/>
          </a:prstGeom>
          <a:noFill/>
          <a:ln w="38100" cap="flat" cmpd="sng">
            <a:solidFill>
              <a:srgbClr val="C0504D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4" name="Google Shape;148;p19"/>
          <p:cNvCxnSpPr>
            <a:stCxn id="9" idx="1"/>
          </p:cNvCxnSpPr>
          <p:nvPr/>
        </p:nvCxnSpPr>
        <p:spPr>
          <a:xfrm flipH="1">
            <a:off x="3391330" y="2323893"/>
            <a:ext cx="3359100" cy="2998800"/>
          </a:xfrm>
          <a:prstGeom prst="straightConnector1">
            <a:avLst/>
          </a:prstGeom>
          <a:noFill/>
          <a:ln w="38100" cap="flat" cmpd="sng">
            <a:solidFill>
              <a:srgbClr val="C0504D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15" name="TextBox 14"/>
          <p:cNvSpPr txBox="1"/>
          <p:nvPr/>
        </p:nvSpPr>
        <p:spPr>
          <a:xfrm>
            <a:off x="6176231" y="4247379"/>
            <a:ext cx="2802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NCSLI 141 – MII &amp; Automation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Working on a Metrology Taxonomy</a:t>
            </a:r>
          </a:p>
          <a:p>
            <a:endParaRPr lang="en-US" b="1" dirty="0"/>
          </a:p>
          <a:p>
            <a:r>
              <a:rPr lang="en-US" b="1" dirty="0" smtClean="0"/>
              <a:t>We meet EVERY Monday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2:00 pm MST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Google Shape;162;p21"/>
          <p:cNvSpPr txBox="1"/>
          <p:nvPr/>
        </p:nvSpPr>
        <p:spPr>
          <a:xfrm>
            <a:off x="1752600" y="410193"/>
            <a:ext cx="71628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Taxonomy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1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9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2;p21"/>
          <p:cNvSpPr txBox="1"/>
          <p:nvPr/>
        </p:nvSpPr>
        <p:spPr>
          <a:xfrm>
            <a:off x="1752600" y="410193"/>
            <a:ext cx="71628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Taxonomy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3;p21"/>
          <p:cNvSpPr/>
          <p:nvPr/>
        </p:nvSpPr>
        <p:spPr>
          <a:xfrm>
            <a:off x="7153608" y="2561606"/>
            <a:ext cx="1714500" cy="38862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4;p21"/>
          <p:cNvSpPr/>
          <p:nvPr/>
        </p:nvSpPr>
        <p:spPr>
          <a:xfrm>
            <a:off x="173419" y="4161806"/>
            <a:ext cx="762000" cy="4572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5;p21"/>
          <p:cNvSpPr/>
          <p:nvPr/>
        </p:nvSpPr>
        <p:spPr>
          <a:xfrm>
            <a:off x="1164019" y="3385418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6;p21"/>
          <p:cNvSpPr/>
          <p:nvPr/>
        </p:nvSpPr>
        <p:spPr>
          <a:xfrm>
            <a:off x="1164019" y="5224064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7;p21"/>
          <p:cNvSpPr/>
          <p:nvPr/>
        </p:nvSpPr>
        <p:spPr>
          <a:xfrm>
            <a:off x="2459419" y="2935552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Amps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68;p21"/>
          <p:cNvSpPr/>
          <p:nvPr/>
        </p:nvSpPr>
        <p:spPr>
          <a:xfrm>
            <a:off x="2459419" y="3864269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Volts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69;p21"/>
          <p:cNvSpPr/>
          <p:nvPr/>
        </p:nvSpPr>
        <p:spPr>
          <a:xfrm>
            <a:off x="2459419" y="4695206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Amps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0;p21"/>
          <p:cNvSpPr/>
          <p:nvPr/>
        </p:nvSpPr>
        <p:spPr>
          <a:xfrm>
            <a:off x="2459419" y="5716643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Volts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71;p21"/>
          <p:cNvSpPr/>
          <p:nvPr/>
        </p:nvSpPr>
        <p:spPr>
          <a:xfrm>
            <a:off x="3831019" y="2716297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AC.Sine</a:t>
            </a: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2;p21"/>
          <p:cNvSpPr/>
          <p:nvPr/>
        </p:nvSpPr>
        <p:spPr>
          <a:xfrm>
            <a:off x="3831019" y="3173497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DC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73;p21"/>
          <p:cNvSpPr/>
          <p:nvPr/>
        </p:nvSpPr>
        <p:spPr>
          <a:xfrm>
            <a:off x="3831019" y="3646843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AC.Sine</a:t>
            </a: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4;p21"/>
          <p:cNvSpPr/>
          <p:nvPr/>
        </p:nvSpPr>
        <p:spPr>
          <a:xfrm>
            <a:off x="3820133" y="4105727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DC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5;p21"/>
          <p:cNvSpPr/>
          <p:nvPr/>
        </p:nvSpPr>
        <p:spPr>
          <a:xfrm>
            <a:off x="3820133" y="4565648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AC.Sine</a:t>
            </a: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76;p21"/>
          <p:cNvSpPr/>
          <p:nvPr/>
        </p:nvSpPr>
        <p:spPr>
          <a:xfrm>
            <a:off x="3820133" y="5033564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DC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77;p21"/>
          <p:cNvSpPr/>
          <p:nvPr/>
        </p:nvSpPr>
        <p:spPr>
          <a:xfrm>
            <a:off x="3820133" y="5512085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AC.Sine</a:t>
            </a: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8;p21"/>
          <p:cNvSpPr/>
          <p:nvPr/>
        </p:nvSpPr>
        <p:spPr>
          <a:xfrm>
            <a:off x="3820133" y="5990606"/>
            <a:ext cx="990600" cy="381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DC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179;p21"/>
          <p:cNvCxnSpPr>
            <a:stCxn id="6" idx="0"/>
            <a:endCxn id="7" idx="1"/>
          </p:cNvCxnSpPr>
          <p:nvPr/>
        </p:nvCxnSpPr>
        <p:spPr>
          <a:xfrm rot="-5400000">
            <a:off x="566269" y="3564056"/>
            <a:ext cx="585900" cy="609600"/>
          </a:xfrm>
          <a:prstGeom prst="bentConnector2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" name="Google Shape;180;p21"/>
          <p:cNvCxnSpPr>
            <a:stCxn id="6" idx="2"/>
            <a:endCxn id="8" idx="1"/>
          </p:cNvCxnSpPr>
          <p:nvPr/>
        </p:nvCxnSpPr>
        <p:spPr>
          <a:xfrm rot="-5400000" flipH="1">
            <a:off x="461419" y="4712006"/>
            <a:ext cx="795600" cy="609600"/>
          </a:xfrm>
          <a:prstGeom prst="bentConnector2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" name="Google Shape;181;p21"/>
          <p:cNvCxnSpPr>
            <a:stCxn id="7" idx="3"/>
            <a:endCxn id="9" idx="1"/>
          </p:cNvCxnSpPr>
          <p:nvPr/>
        </p:nvCxnSpPr>
        <p:spPr>
          <a:xfrm rot="10800000" flipH="1">
            <a:off x="2154619" y="3125918"/>
            <a:ext cx="304800" cy="450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" name="Google Shape;182;p21"/>
          <p:cNvCxnSpPr>
            <a:stCxn id="7" idx="3"/>
            <a:endCxn id="10" idx="1"/>
          </p:cNvCxnSpPr>
          <p:nvPr/>
        </p:nvCxnSpPr>
        <p:spPr>
          <a:xfrm>
            <a:off x="2154619" y="3575918"/>
            <a:ext cx="304800" cy="47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" name="Google Shape;183;p21"/>
          <p:cNvCxnSpPr>
            <a:stCxn id="8" idx="3"/>
            <a:endCxn id="11" idx="1"/>
          </p:cNvCxnSpPr>
          <p:nvPr/>
        </p:nvCxnSpPr>
        <p:spPr>
          <a:xfrm rot="10800000" flipH="1">
            <a:off x="2154619" y="4885664"/>
            <a:ext cx="304800" cy="528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" name="Google Shape;184;p21"/>
          <p:cNvCxnSpPr>
            <a:stCxn id="8" idx="3"/>
            <a:endCxn id="12" idx="1"/>
          </p:cNvCxnSpPr>
          <p:nvPr/>
        </p:nvCxnSpPr>
        <p:spPr>
          <a:xfrm>
            <a:off x="2154619" y="5414564"/>
            <a:ext cx="304800" cy="49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" name="Google Shape;185;p21"/>
          <p:cNvCxnSpPr>
            <a:stCxn id="9" idx="3"/>
          </p:cNvCxnSpPr>
          <p:nvPr/>
        </p:nvCxnSpPr>
        <p:spPr>
          <a:xfrm rot="10800000" flipH="1">
            <a:off x="3450019" y="2906752"/>
            <a:ext cx="381000" cy="219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" name="Google Shape;186;p21"/>
          <p:cNvCxnSpPr>
            <a:stCxn id="9" idx="3"/>
            <a:endCxn id="14" idx="1"/>
          </p:cNvCxnSpPr>
          <p:nvPr/>
        </p:nvCxnSpPr>
        <p:spPr>
          <a:xfrm>
            <a:off x="3450019" y="3126052"/>
            <a:ext cx="381000" cy="237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" name="Google Shape;187;p21"/>
          <p:cNvCxnSpPr>
            <a:stCxn id="10" idx="3"/>
            <a:endCxn id="15" idx="1"/>
          </p:cNvCxnSpPr>
          <p:nvPr/>
        </p:nvCxnSpPr>
        <p:spPr>
          <a:xfrm rot="10800000" flipH="1">
            <a:off x="3450019" y="3837269"/>
            <a:ext cx="381000" cy="217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" name="Google Shape;188;p21"/>
          <p:cNvCxnSpPr>
            <a:stCxn id="10" idx="3"/>
            <a:endCxn id="16" idx="1"/>
          </p:cNvCxnSpPr>
          <p:nvPr/>
        </p:nvCxnSpPr>
        <p:spPr>
          <a:xfrm>
            <a:off x="3450019" y="4054769"/>
            <a:ext cx="370200" cy="2415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" name="Google Shape;189;p21"/>
          <p:cNvCxnSpPr>
            <a:stCxn id="11" idx="3"/>
            <a:endCxn id="17" idx="1"/>
          </p:cNvCxnSpPr>
          <p:nvPr/>
        </p:nvCxnSpPr>
        <p:spPr>
          <a:xfrm rot="10800000" flipH="1">
            <a:off x="3450019" y="4756106"/>
            <a:ext cx="370200" cy="1296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190;p21"/>
          <p:cNvCxnSpPr>
            <a:stCxn id="11" idx="3"/>
            <a:endCxn id="18" idx="1"/>
          </p:cNvCxnSpPr>
          <p:nvPr/>
        </p:nvCxnSpPr>
        <p:spPr>
          <a:xfrm>
            <a:off x="3450019" y="4885706"/>
            <a:ext cx="370200" cy="3384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" name="Google Shape;191;p21"/>
          <p:cNvCxnSpPr>
            <a:stCxn id="12" idx="3"/>
            <a:endCxn id="19" idx="1"/>
          </p:cNvCxnSpPr>
          <p:nvPr/>
        </p:nvCxnSpPr>
        <p:spPr>
          <a:xfrm rot="10800000" flipH="1">
            <a:off x="3450019" y="5702543"/>
            <a:ext cx="370200" cy="2046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" name="Google Shape;192;p21"/>
          <p:cNvCxnSpPr>
            <a:stCxn id="12" idx="3"/>
            <a:endCxn id="20" idx="1"/>
          </p:cNvCxnSpPr>
          <p:nvPr/>
        </p:nvCxnSpPr>
        <p:spPr>
          <a:xfrm>
            <a:off x="3450019" y="5907143"/>
            <a:ext cx="370200" cy="2739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" name="Google Shape;193;p21"/>
          <p:cNvSpPr txBox="1"/>
          <p:nvPr/>
        </p:nvSpPr>
        <p:spPr>
          <a:xfrm>
            <a:off x="4821619" y="4145410"/>
            <a:ext cx="213988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 dirty="0">
                <a:solidFill>
                  <a:srgbClr val="000000"/>
                </a:solidFill>
              </a:rPr>
              <a:t>Source.Volts.DC</a:t>
            </a:r>
            <a:endParaRPr sz="16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36" name="Google Shape;194;p21"/>
          <p:cNvSpPr txBox="1"/>
          <p:nvPr/>
        </p:nvSpPr>
        <p:spPr>
          <a:xfrm>
            <a:off x="4821620" y="3211282"/>
            <a:ext cx="225709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Source.Amps.DC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95;p21"/>
          <p:cNvSpPr txBox="1"/>
          <p:nvPr/>
        </p:nvSpPr>
        <p:spPr>
          <a:xfrm>
            <a:off x="4821618" y="3674772"/>
            <a:ext cx="233186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Source.Volts.AC.</a:t>
            </a:r>
            <a:r>
              <a:rPr lang="en-US" sz="1600" dirty="0" smtClean="0"/>
              <a:t>Sine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96;p21"/>
          <p:cNvSpPr txBox="1"/>
          <p:nvPr/>
        </p:nvSpPr>
        <p:spPr>
          <a:xfrm>
            <a:off x="4821620" y="2755675"/>
            <a:ext cx="233186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Source.Amps.AC.</a:t>
            </a:r>
            <a:r>
              <a:rPr lang="en-US" sz="1600" dirty="0" smtClean="0"/>
              <a:t>Sine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97;p21"/>
          <p:cNvSpPr txBox="1"/>
          <p:nvPr/>
        </p:nvSpPr>
        <p:spPr>
          <a:xfrm>
            <a:off x="4821618" y="4599395"/>
            <a:ext cx="2414754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Measure.Amps.AC.</a:t>
            </a:r>
            <a:r>
              <a:rPr lang="en-US" sz="1600" dirty="0" smtClean="0"/>
              <a:t>Sine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98;p21"/>
          <p:cNvSpPr txBox="1"/>
          <p:nvPr/>
        </p:nvSpPr>
        <p:spPr>
          <a:xfrm>
            <a:off x="4821618" y="5066442"/>
            <a:ext cx="216688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Measure.Amps.DC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99;p21"/>
          <p:cNvSpPr txBox="1"/>
          <p:nvPr/>
        </p:nvSpPr>
        <p:spPr>
          <a:xfrm>
            <a:off x="4821618" y="5567526"/>
            <a:ext cx="2414753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Measure.Volts.AC.</a:t>
            </a:r>
            <a:r>
              <a:rPr lang="en-US" sz="1600" dirty="0" smtClean="0"/>
              <a:t>Sine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00;p21"/>
          <p:cNvSpPr txBox="1"/>
          <p:nvPr/>
        </p:nvSpPr>
        <p:spPr>
          <a:xfrm>
            <a:off x="4821618" y="6027217"/>
            <a:ext cx="203638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Measure.Volts.DC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01;p21"/>
          <p:cNvSpPr txBox="1"/>
          <p:nvPr/>
        </p:nvSpPr>
        <p:spPr>
          <a:xfrm>
            <a:off x="7153608" y="4103741"/>
            <a:ext cx="1714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(Implementation)</a:t>
            </a:r>
            <a:endParaRPr dirty="0"/>
          </a:p>
        </p:txBody>
      </p:sp>
      <p:sp>
        <p:nvSpPr>
          <p:cNvPr id="44" name="Google Shape;202;p21"/>
          <p:cNvSpPr txBox="1"/>
          <p:nvPr/>
        </p:nvSpPr>
        <p:spPr>
          <a:xfrm>
            <a:off x="7153608" y="3169613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(Implementation)</a:t>
            </a:r>
            <a:endParaRPr/>
          </a:p>
        </p:txBody>
      </p:sp>
      <p:sp>
        <p:nvSpPr>
          <p:cNvPr id="45" name="Google Shape;203;p21"/>
          <p:cNvSpPr txBox="1"/>
          <p:nvPr/>
        </p:nvSpPr>
        <p:spPr>
          <a:xfrm>
            <a:off x="7153608" y="3625220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(Implementation)</a:t>
            </a:r>
            <a:endParaRPr/>
          </a:p>
        </p:txBody>
      </p:sp>
      <p:sp>
        <p:nvSpPr>
          <p:cNvPr id="46" name="Google Shape;204;p21"/>
          <p:cNvSpPr txBox="1"/>
          <p:nvPr/>
        </p:nvSpPr>
        <p:spPr>
          <a:xfrm>
            <a:off x="7156329" y="2714006"/>
            <a:ext cx="171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(Implementation)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05;p21"/>
          <p:cNvSpPr txBox="1"/>
          <p:nvPr/>
        </p:nvSpPr>
        <p:spPr>
          <a:xfrm>
            <a:off x="7153608" y="4557726"/>
            <a:ext cx="1714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(Implementation)</a:t>
            </a:r>
            <a:endParaRPr/>
          </a:p>
        </p:txBody>
      </p:sp>
      <p:sp>
        <p:nvSpPr>
          <p:cNvPr id="48" name="Google Shape;206;p21"/>
          <p:cNvSpPr txBox="1"/>
          <p:nvPr/>
        </p:nvSpPr>
        <p:spPr>
          <a:xfrm>
            <a:off x="7169937" y="5024773"/>
            <a:ext cx="1698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(Implementation)</a:t>
            </a:r>
            <a:endParaRPr/>
          </a:p>
        </p:txBody>
      </p:sp>
      <p:sp>
        <p:nvSpPr>
          <p:cNvPr id="49" name="Google Shape;207;p21"/>
          <p:cNvSpPr txBox="1"/>
          <p:nvPr/>
        </p:nvSpPr>
        <p:spPr>
          <a:xfrm>
            <a:off x="7159051" y="5507027"/>
            <a:ext cx="170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(Implementation)</a:t>
            </a:r>
            <a:endParaRPr/>
          </a:p>
        </p:txBody>
      </p:sp>
      <p:sp>
        <p:nvSpPr>
          <p:cNvPr id="50" name="Google Shape;208;p21"/>
          <p:cNvSpPr txBox="1"/>
          <p:nvPr/>
        </p:nvSpPr>
        <p:spPr>
          <a:xfrm>
            <a:off x="7153608" y="5985548"/>
            <a:ext cx="1714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(Implementation)</a:t>
            </a:r>
            <a:endParaRPr/>
          </a:p>
        </p:txBody>
      </p:sp>
      <p:sp>
        <p:nvSpPr>
          <p:cNvPr id="51" name="Google Shape;209;p21"/>
          <p:cNvSpPr txBox="1"/>
          <p:nvPr/>
        </p:nvSpPr>
        <p:spPr>
          <a:xfrm>
            <a:off x="563050" y="1641528"/>
            <a:ext cx="8077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/>
              <a:t>The industry needs to build a Taxonomy of Measurements so we can index, catalog, and easily share measurement related data.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5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0;p14"/>
          <p:cNvSpPr txBox="1"/>
          <p:nvPr/>
        </p:nvSpPr>
        <p:spPr>
          <a:xfrm>
            <a:off x="2110429" y="203376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0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478" y="1941748"/>
            <a:ext cx="2847230" cy="391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6;p22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6078" y="198646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7;p22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6078" y="2627548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8;p22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7478" y="3160948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9;p22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7678" y="3160948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0;p22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6078" y="370957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1;p22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7978" y="4380148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2;p22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4046" y="4913548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3;p22" descr="C:\Users\MSchwartz\AppData\Local\Microsoft\Windows\Temporary Internet Files\Content.IE5\CRQWTFM0\MC900441706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6078" y="5477392"/>
            <a:ext cx="381000" cy="38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214;p22"/>
          <p:cNvCxnSpPr/>
          <p:nvPr/>
        </p:nvCxnSpPr>
        <p:spPr>
          <a:xfrm flipH="1">
            <a:off x="4279293" y="2176965"/>
            <a:ext cx="1600200" cy="831583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8" name="Google Shape;215;p22"/>
          <p:cNvSpPr txBox="1"/>
          <p:nvPr/>
        </p:nvSpPr>
        <p:spPr>
          <a:xfrm>
            <a:off x="469293" y="1780191"/>
            <a:ext cx="492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points are the key in Metrology.NET®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Data </a:t>
            </a: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(Nominal, Limits, Unit of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Measure)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Metadata – Data about the dat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etter defines a test poin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escribes test point details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 in Name Values Pairs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Infinitely expandable 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 Voltage example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Volts = 10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Frequency = 10e3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Range= 10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Impedance= 1e6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5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440</Words>
  <Application>Microsoft Office PowerPoint</Application>
  <PresentationFormat>On-screen Show (4:3)</PresentationFormat>
  <Paragraphs>192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Office Theme</vt:lpstr>
      <vt:lpstr> Metrology Automation  Lunch  &amp; Learn  Metrology.NET® Drivers</vt:lpstr>
      <vt:lpstr>PowerPoint Presentation</vt:lpstr>
      <vt:lpstr>PowerPoint Presentation</vt:lpstr>
      <vt:lpstr>Business is about Efficiency?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/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Lunch  &amp; Learn CLS &amp; MET/CAL® Drivers</dc:title>
  <cp:lastModifiedBy>Windows User</cp:lastModifiedBy>
  <cp:revision>26</cp:revision>
  <dcterms:modified xsi:type="dcterms:W3CDTF">2020-04-08T20:37:39Z</dcterms:modified>
</cp:coreProperties>
</file>