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7"/>
  </p:notesMasterIdLst>
  <p:sldIdLst>
    <p:sldId id="256" r:id="rId2"/>
    <p:sldId id="284" r:id="rId3"/>
    <p:sldId id="299" r:id="rId4"/>
    <p:sldId id="259" r:id="rId5"/>
    <p:sldId id="283" r:id="rId6"/>
    <p:sldId id="301" r:id="rId7"/>
    <p:sldId id="311" r:id="rId8"/>
    <p:sldId id="312" r:id="rId9"/>
    <p:sldId id="313" r:id="rId10"/>
    <p:sldId id="314" r:id="rId11"/>
    <p:sldId id="315" r:id="rId12"/>
    <p:sldId id="316" r:id="rId13"/>
    <p:sldId id="287" r:id="rId14"/>
    <p:sldId id="310" r:id="rId15"/>
    <p:sldId id="276" r:id="rId16"/>
  </p:sldIdLst>
  <p:sldSz cx="9144000" cy="6858000" type="screen4x3"/>
  <p:notesSz cx="7077075" cy="93630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88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1" d="100"/>
          <a:sy n="121" d="100"/>
        </p:scale>
        <p:origin x="131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1" y="0"/>
            <a:ext cx="3066732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008705" y="0"/>
            <a:ext cx="3066732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96975" y="703263"/>
            <a:ext cx="4683125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1" y="8893296"/>
            <a:ext cx="3066732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008705" y="8893296"/>
            <a:ext cx="3066732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5159522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4:notes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4:notes"/>
          <p:cNvSpPr txBox="1">
            <a:spLocks noGrp="1"/>
          </p:cNvSpPr>
          <p:nvPr>
            <p:ph type="sldNum" idx="12"/>
          </p:nvPr>
        </p:nvSpPr>
        <p:spPr>
          <a:xfrm>
            <a:off x="4008705" y="8893296"/>
            <a:ext cx="3066732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620747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11:notes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1:notes"/>
          <p:cNvSpPr txBox="1">
            <a:spLocks noGrp="1"/>
          </p:cNvSpPr>
          <p:nvPr>
            <p:ph type="sldNum" idx="12"/>
          </p:nvPr>
        </p:nvSpPr>
        <p:spPr>
          <a:xfrm>
            <a:off x="4008705" y="8893296"/>
            <a:ext cx="3066732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11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430436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11:notes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1:notes"/>
          <p:cNvSpPr txBox="1">
            <a:spLocks noGrp="1"/>
          </p:cNvSpPr>
          <p:nvPr>
            <p:ph type="sldNum" idx="12"/>
          </p:nvPr>
        </p:nvSpPr>
        <p:spPr>
          <a:xfrm>
            <a:off x="4008705" y="8893296"/>
            <a:ext cx="3066732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12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436552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11:notes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1:notes"/>
          <p:cNvSpPr txBox="1">
            <a:spLocks noGrp="1"/>
          </p:cNvSpPr>
          <p:nvPr>
            <p:ph type="sldNum" idx="12"/>
          </p:nvPr>
        </p:nvSpPr>
        <p:spPr>
          <a:xfrm>
            <a:off x="4008705" y="8893296"/>
            <a:ext cx="3066732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13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103368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11:notes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1:notes"/>
          <p:cNvSpPr txBox="1">
            <a:spLocks noGrp="1"/>
          </p:cNvSpPr>
          <p:nvPr>
            <p:ph type="sldNum" idx="12"/>
          </p:nvPr>
        </p:nvSpPr>
        <p:spPr>
          <a:xfrm>
            <a:off x="4008705" y="8893296"/>
            <a:ext cx="3066732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14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220123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48:notes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3" name="Google Shape;383;p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179654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11:notes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1:notes"/>
          <p:cNvSpPr txBox="1">
            <a:spLocks noGrp="1"/>
          </p:cNvSpPr>
          <p:nvPr>
            <p:ph type="sldNum" idx="12"/>
          </p:nvPr>
        </p:nvSpPr>
        <p:spPr>
          <a:xfrm>
            <a:off x="4008705" y="8893296"/>
            <a:ext cx="3066732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208672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11:notes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1:notes"/>
          <p:cNvSpPr txBox="1">
            <a:spLocks noGrp="1"/>
          </p:cNvSpPr>
          <p:nvPr>
            <p:ph type="sldNum" idx="12"/>
          </p:nvPr>
        </p:nvSpPr>
        <p:spPr>
          <a:xfrm>
            <a:off x="4008705" y="8893296"/>
            <a:ext cx="3066732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3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861817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0:notes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440283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11:notes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1:notes"/>
          <p:cNvSpPr txBox="1">
            <a:spLocks noGrp="1"/>
          </p:cNvSpPr>
          <p:nvPr>
            <p:ph type="sldNum" idx="12"/>
          </p:nvPr>
        </p:nvSpPr>
        <p:spPr>
          <a:xfrm>
            <a:off x="4008705" y="8893296"/>
            <a:ext cx="3066732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5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383834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11:notes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1:notes"/>
          <p:cNvSpPr txBox="1">
            <a:spLocks noGrp="1"/>
          </p:cNvSpPr>
          <p:nvPr>
            <p:ph type="sldNum" idx="12"/>
          </p:nvPr>
        </p:nvSpPr>
        <p:spPr>
          <a:xfrm>
            <a:off x="4008705" y="8893296"/>
            <a:ext cx="3066732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7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69354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11:notes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1:notes"/>
          <p:cNvSpPr txBox="1">
            <a:spLocks noGrp="1"/>
          </p:cNvSpPr>
          <p:nvPr>
            <p:ph type="sldNum" idx="12"/>
          </p:nvPr>
        </p:nvSpPr>
        <p:spPr>
          <a:xfrm>
            <a:off x="4008705" y="8893296"/>
            <a:ext cx="3066732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8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262728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11:notes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1:notes"/>
          <p:cNvSpPr txBox="1">
            <a:spLocks noGrp="1"/>
          </p:cNvSpPr>
          <p:nvPr>
            <p:ph type="sldNum" idx="12"/>
          </p:nvPr>
        </p:nvSpPr>
        <p:spPr>
          <a:xfrm>
            <a:off x="4008705" y="8893296"/>
            <a:ext cx="3066732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9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485864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11:notes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1:notes"/>
          <p:cNvSpPr txBox="1">
            <a:spLocks noGrp="1"/>
          </p:cNvSpPr>
          <p:nvPr>
            <p:ph type="sldNum" idx="12"/>
          </p:nvPr>
        </p:nvSpPr>
        <p:spPr>
          <a:xfrm>
            <a:off x="4008705" y="8893296"/>
            <a:ext cx="3066732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10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52908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openxmlformats.org/officeDocument/2006/relationships/hyperlink" Target="http://www.google.com/url?sa=i&amp;rct=j&amp;q=&amp;esrc=s&amp;source=images&amp;cd=&amp;ved=0ahUKEwiQovC56v_LAhVCmIMKHQEgDbMQjRwIBw&amp;url=http://artie.com/labor_day/arg-hammer-chasing-nail-right-207x165-url.html&amp;psig=AFQjCNGR9SvV2UQRVwrVN8q3Udlgw-UfbQ&amp;ust=1460231997993754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openxmlformats.org/officeDocument/2006/relationships/hyperlink" Target="http://www.google.com/url?sa=i&amp;rct=j&amp;q=&amp;esrc=s&amp;source=images&amp;cd=&amp;ved=0ahUKEwiQovC56v_LAhVCmIMKHQEgDbMQjRwIBw&amp;url=http://artie.com/labor_day/arg-hammer-chasing-nail-right-207x165-url.html&amp;psig=AFQjCNGR9SvV2UQRVwrVN8q3Udlgw-UfbQ&amp;ust=1460231997993754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image" Target="../media/image2.png"/><Relationship Id="rId7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com/url?sa=i&amp;rct=j&amp;q=&amp;esrc=s&amp;source=images&amp;cd=&amp;ved=0ahUKEwiQovC56v_LAhVCmIMKHQEgDbMQjRwIBw&amp;url=http://artie.com/labor_day/arg-hammer-chasing-nail-right-207x165-url.html&amp;psig=AFQjCNGR9SvV2UQRVwrVN8q3Udlgw-UfbQ&amp;ust=1460231997993754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openxmlformats.org/officeDocument/2006/relationships/hyperlink" Target="http://www.google.com/url?sa=i&amp;rct=j&amp;q=&amp;esrc=s&amp;source=images&amp;cd=&amp;ved=0ahUKEwiQovC56v_LAhVCmIMKHQEgDbMQjRwIBw&amp;url=http://artie.com/labor_day/arg-hammer-chasing-nail-right-207x165-url.html&amp;psig=AFQjCNGR9SvV2UQRVwrVN8q3Udlgw-UfbQ&amp;ust=1460231997993754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3" descr="111229 CalLab FlyerTempla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2161112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3"/>
          <p:cNvSpPr txBox="1">
            <a:spLocks noGrp="1"/>
          </p:cNvSpPr>
          <p:nvPr>
            <p:ph type="ctrTitle"/>
          </p:nvPr>
        </p:nvSpPr>
        <p:spPr>
          <a:xfrm>
            <a:off x="152400" y="1791093"/>
            <a:ext cx="8991600" cy="23235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3959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959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959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Metrology Automation</a:t>
            </a:r>
            <a:br>
              <a:rPr lang="en-US" sz="3959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959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Lunch  &amp; Learn</a:t>
            </a:r>
            <a:br>
              <a:rPr lang="en-US" sz="3959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959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959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959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Metrology.NET® Calibration Drift &amp; Control Charts</a:t>
            </a:r>
            <a:endParaRPr sz="3959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>
            <a:spLocks noGrp="1"/>
          </p:cNvSpPr>
          <p:nvPr>
            <p:ph type="subTitle" idx="1"/>
          </p:nvPr>
        </p:nvSpPr>
        <p:spPr>
          <a:xfrm>
            <a:off x="1371600" y="4682769"/>
            <a:ext cx="64008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</a:pPr>
            <a:r>
              <a:rPr lang="en-US" sz="3200" b="1" i="0" u="none" strike="noStrike" cap="none" dirty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Michael L. Schwartz</a:t>
            </a:r>
            <a:endParaRPr sz="3200" b="0" i="0" u="none" strike="noStrike" cap="none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9525"/>
            <a:ext cx="9144000" cy="215265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4"/>
          <p:cNvSpPr txBox="1"/>
          <p:nvPr/>
        </p:nvSpPr>
        <p:spPr>
          <a:xfrm>
            <a:off x="654269" y="1411014"/>
            <a:ext cx="8232555" cy="49976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Public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Function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PerdictedValue(</a:t>
            </a:r>
            <a:r>
              <a:rPr lang="en-US" sz="105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ByVal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dDate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Date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)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Double</a:t>
            </a:r>
            <a:endParaRPr lang="en-US" sz="105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Try</a:t>
            </a:r>
            <a:endParaRPr lang="en-US" sz="105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              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Dim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Data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IEnumerable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Of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CalPoint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) =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Me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.myData</a:t>
            </a:r>
          </a:p>
          <a:p>
            <a:endParaRPr lang="en-US" sz="105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              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Dim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RefDate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Date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=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New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Date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(1900, 1, 1)</a:t>
            </a:r>
          </a:p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              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Dim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days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Double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= dDate.Subtract(RefDate).Days</a:t>
            </a:r>
          </a:p>
          <a:p>
            <a:endParaRPr lang="en-US" sz="105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              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days * CalcSlope() + CalcIntercept()</a:t>
            </a:r>
          </a:p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Catch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ex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Exception</a:t>
            </a:r>
            <a:endParaRPr lang="en-US" sz="105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               </a:t>
            </a:r>
            <a:r>
              <a:rPr lang="en-US" sz="1050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ErrorLog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.Log(ex)</a:t>
            </a:r>
          </a:p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              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"39e39"</a:t>
            </a:r>
            <a:endParaRPr lang="en-US" sz="105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End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Try</a:t>
            </a:r>
            <a:endParaRPr lang="en-US" sz="105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      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End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Function</a:t>
            </a:r>
            <a:endParaRPr lang="en-US" sz="1050" dirty="0"/>
          </a:p>
        </p:txBody>
      </p:sp>
      <p:sp>
        <p:nvSpPr>
          <p:cNvPr id="100" name="Google Shape;100;p14"/>
          <p:cNvSpPr txBox="1"/>
          <p:nvPr/>
        </p:nvSpPr>
        <p:spPr>
          <a:xfrm>
            <a:off x="1828800" y="381000"/>
            <a:ext cx="6553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29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Code Review</a:t>
            </a:r>
            <a:endParaRPr sz="429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8692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9525"/>
            <a:ext cx="9144000" cy="215265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4"/>
          <p:cNvSpPr txBox="1"/>
          <p:nvPr/>
        </p:nvSpPr>
        <p:spPr>
          <a:xfrm>
            <a:off x="654269" y="1411014"/>
            <a:ext cx="8232555" cy="49976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105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Public</a:t>
            </a:r>
            <a:r>
              <a:rPr lang="en-US" sz="1050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Function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PerdictedUnc(</a:t>
            </a:r>
            <a:r>
              <a:rPr lang="en-US" sz="105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ByVal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dDate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Date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)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Double</a:t>
            </a:r>
            <a:endParaRPr lang="en-US" sz="105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050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Try</a:t>
            </a:r>
            <a:endParaRPr lang="en-US" sz="105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050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     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Dim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Data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IEnumerable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Of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CalPoint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) =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Me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.myData</a:t>
            </a:r>
          </a:p>
          <a:p>
            <a:r>
              <a:rPr lang="en-US" sz="105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Dim</a:t>
            </a:r>
            <a:r>
              <a:rPr lang="en-US" sz="1050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LastCal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Date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= 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Data.Max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Function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(d) 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d.vDate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  </a:t>
            </a:r>
            <a:r>
              <a:rPr lang="en-US" sz="1050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Dim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FirstCal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Date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= 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Data.Min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Function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(d) 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d.vDate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  </a:t>
            </a:r>
            <a:r>
              <a:rPr lang="en-US" sz="1050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Dim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StartDays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Double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= 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Data.Min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Function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(d) d.Days)</a:t>
            </a:r>
          </a:p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  </a:t>
            </a:r>
            <a:r>
              <a:rPr lang="en-US" sz="1050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Dim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SumSqrVal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Double</a:t>
            </a:r>
            <a:endParaRPr lang="en-US" sz="105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  </a:t>
            </a:r>
            <a:r>
              <a:rPr lang="en-US" sz="1050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Dim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SumSqrDay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Double</a:t>
            </a:r>
            <a:endParaRPr lang="en-US" sz="105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  </a:t>
            </a:r>
            <a:r>
              <a:rPr lang="en-US" sz="1050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Dim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SumDay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Double</a:t>
            </a:r>
            <a:endParaRPr lang="en-US" sz="105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endParaRPr lang="en-US" sz="105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  </a:t>
            </a:r>
            <a:r>
              <a:rPr lang="en-US" sz="1050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105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'Get all the Values</a:t>
            </a:r>
            <a:endParaRPr lang="en-US" sz="105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  </a:t>
            </a:r>
            <a:r>
              <a:rPr lang="en-US" sz="1050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   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Each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DataPoint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Me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.myData</a:t>
            </a:r>
          </a:p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  </a:t>
            </a:r>
            <a:r>
              <a:rPr lang="en-US" sz="1050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        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SumSqrVal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= 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SumSqrVal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+ (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DataPoint.CalValue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- PerdictedValue(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DataPoint.vDate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)) ^ 2</a:t>
            </a:r>
          </a:p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  </a:t>
            </a:r>
            <a:r>
              <a:rPr lang="en-US" sz="1050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        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SumDay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= 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SumDay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+ (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DataPoint.Days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- 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StartDays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  </a:t>
            </a:r>
            <a:r>
              <a:rPr lang="en-US" sz="1050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        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SumSqrDay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= 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SumSqrDay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+ ((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DataPoint.Days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- 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StartDays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) ^ 2)</a:t>
            </a:r>
          </a:p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  </a:t>
            </a:r>
            <a:r>
              <a:rPr lang="en-US" sz="1050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   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Next</a:t>
            </a:r>
            <a:endParaRPr lang="en-US" sz="105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endParaRPr lang="en-US" sz="1050" dirty="0" smtClean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050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       </a:t>
            </a:r>
            <a:r>
              <a:rPr lang="en-US" sz="105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Dim</a:t>
            </a:r>
            <a:r>
              <a:rPr lang="en-US" sz="1050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 err="1" smtClean="0">
                <a:highlight>
                  <a:srgbClr val="FFFFFF"/>
                </a:highlight>
                <a:latin typeface="Consolas" panose="020B0609020204030204" pitchFamily="49" charset="0"/>
              </a:rPr>
              <a:t>StdErr</a:t>
            </a:r>
            <a:r>
              <a:rPr lang="en-US" sz="1050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= </a:t>
            </a:r>
            <a:r>
              <a:rPr lang="en-US" sz="1050" dirty="0" err="1" smtClean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Math</a:t>
            </a:r>
            <a:r>
              <a:rPr lang="en-US" sz="1050" dirty="0" err="1" smtClean="0">
                <a:highlight>
                  <a:srgbClr val="FFFFFF"/>
                </a:highlight>
                <a:latin typeface="Consolas" panose="020B0609020204030204" pitchFamily="49" charset="0"/>
              </a:rPr>
              <a:t>.Sqrt</a:t>
            </a:r>
            <a:r>
              <a:rPr lang="en-US" sz="1050" dirty="0" smtClean="0"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050" dirty="0" err="1" smtClean="0">
                <a:highlight>
                  <a:srgbClr val="FFFFFF"/>
                </a:highlight>
                <a:latin typeface="Consolas" panose="020B0609020204030204" pitchFamily="49" charset="0"/>
              </a:rPr>
              <a:t>SumSqrVal</a:t>
            </a:r>
            <a:r>
              <a:rPr lang="en-US" sz="1050" dirty="0" smtClean="0">
                <a:highlight>
                  <a:srgbClr val="FFFFFF"/>
                </a:highlight>
                <a:latin typeface="Consolas" panose="020B0609020204030204" pitchFamily="49" charset="0"/>
              </a:rPr>
              <a:t>) / 2</a:t>
            </a:r>
          </a:p>
          <a:p>
            <a:r>
              <a:rPr lang="en-US" sz="1050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       </a:t>
            </a:r>
            <a:r>
              <a:rPr lang="en-US" sz="105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Dim</a:t>
            </a:r>
            <a:r>
              <a:rPr lang="en-US" sz="1050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Sxx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= 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SumSqrDay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- ((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SumDay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^ 2) / (</a:t>
            </a:r>
            <a:r>
              <a:rPr lang="en-US" sz="105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Me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.myData.Count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))</a:t>
            </a:r>
          </a:p>
          <a:p>
            <a:r>
              <a:rPr lang="en-US" sz="105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Dim</a:t>
            </a:r>
            <a:r>
              <a:rPr lang="en-US" sz="1050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MeanCalTime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= 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SumDay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/ </a:t>
            </a:r>
            <a:r>
              <a:rPr lang="en-US" sz="105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Me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.myData.Count</a:t>
            </a:r>
            <a:endParaRPr lang="en-US" sz="105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       </a:t>
            </a:r>
            <a:r>
              <a:rPr lang="en-US" sz="105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Dim</a:t>
            </a:r>
            <a:r>
              <a:rPr lang="en-US" sz="1050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DaysFromLastcal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= dDate.Subtract(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LastCal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).Days</a:t>
            </a:r>
          </a:p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       </a:t>
            </a:r>
            <a:r>
              <a:rPr lang="en-US" sz="105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Dim</a:t>
            </a:r>
            <a:r>
              <a:rPr lang="en-US" sz="1050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CalDays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Double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= 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LastCal.Subtract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FirstCal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).Days</a:t>
            </a:r>
          </a:p>
          <a:p>
            <a:r>
              <a:rPr lang="en-US" sz="1050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      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Dim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Value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Double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= 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StdErr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* (</a:t>
            </a:r>
            <a:r>
              <a:rPr lang="en-US" sz="1050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Math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.Sqrt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(1 + (1 / (</a:t>
            </a:r>
            <a:r>
              <a:rPr lang="en-US" sz="105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Me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.myData.Count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)) + </a:t>
            </a:r>
            <a:r>
              <a:rPr lang="en-US" sz="1050" dirty="0" smtClean="0">
                <a:highlight>
                  <a:srgbClr val="FFFFFF"/>
                </a:highlight>
                <a:latin typeface="Consolas" panose="020B0609020204030204" pitchFamily="49" charset="0"/>
              </a:rPr>
              <a:t>_</a:t>
            </a:r>
          </a:p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              ((((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CalDays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+ 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DaysFromLastcal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) - 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MeanCalTime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) ^ 2) / 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Sxx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)))</a:t>
            </a:r>
          </a:p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      </a:t>
            </a:r>
            <a:r>
              <a:rPr lang="en-US" sz="105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US" sz="1050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Value</a:t>
            </a:r>
          </a:p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  </a:t>
            </a:r>
            <a:r>
              <a:rPr lang="en-US" sz="1050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Catch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ex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Exception</a:t>
            </a:r>
            <a:endParaRPr lang="en-US" sz="105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  </a:t>
            </a:r>
            <a:r>
              <a:rPr lang="en-US" sz="1050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1050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ErrorLog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.Log(ex)</a:t>
            </a:r>
          </a:p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1050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 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"39e39"</a:t>
            </a:r>
            <a:endParaRPr lang="en-US" sz="105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050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End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Try</a:t>
            </a:r>
            <a:endParaRPr lang="en-US" sz="105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05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End</a:t>
            </a:r>
            <a:r>
              <a:rPr lang="en-US" sz="1050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Function</a:t>
            </a:r>
            <a:endParaRPr lang="en-US" sz="1050" dirty="0"/>
          </a:p>
        </p:txBody>
      </p:sp>
      <p:sp>
        <p:nvSpPr>
          <p:cNvPr id="100" name="Google Shape;100;p14"/>
          <p:cNvSpPr txBox="1"/>
          <p:nvPr/>
        </p:nvSpPr>
        <p:spPr>
          <a:xfrm>
            <a:off x="1828800" y="381000"/>
            <a:ext cx="6553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29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Code Review</a:t>
            </a:r>
            <a:endParaRPr sz="429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6779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9525"/>
            <a:ext cx="9144000" cy="215265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4"/>
          <p:cNvSpPr txBox="1"/>
          <p:nvPr/>
        </p:nvSpPr>
        <p:spPr>
          <a:xfrm>
            <a:off x="654269" y="1395248"/>
            <a:ext cx="8232555" cy="49976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Dim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Chart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New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Tools.</a:t>
            </a:r>
            <a:r>
              <a:rPr lang="en-US" sz="1050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ControlChart</a:t>
            </a:r>
            <a:endParaRPr lang="en-US" sz="105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endParaRPr lang="en-US" sz="1050" dirty="0" smtClean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050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05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''5/8/20011.000013 0.4</a:t>
            </a:r>
            <a:endParaRPr lang="en-US" sz="105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Chart.AddCalPoint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Tools.</a:t>
            </a:r>
            <a:r>
              <a:rPr lang="en-US" sz="1050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ControlChart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.</a:t>
            </a:r>
            <a:r>
              <a:rPr lang="en-US" sz="1050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CalPoint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.NewDataPoint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05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"5/8/2001"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sz="105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"1.000013"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sz="105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"0.4e-6"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))</a:t>
            </a:r>
          </a:p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''11/9/20011.00001410.4</a:t>
            </a:r>
            <a:endParaRPr lang="en-US" sz="105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Chart.AddCalPoint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Tools.</a:t>
            </a:r>
            <a:r>
              <a:rPr lang="en-US" sz="1050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ControlChart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.</a:t>
            </a:r>
            <a:r>
              <a:rPr lang="en-US" sz="1050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CalPoint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.NewDataPoint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05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"11/9/2001"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sz="105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"1.0000141"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sz="105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"0.4e-6"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))</a:t>
            </a:r>
          </a:p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 smtClean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</a:t>
            </a:r>
            <a:r>
              <a:rPr lang="en-US" sz="105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'5/15/20021.00001490.4</a:t>
            </a:r>
            <a:endParaRPr lang="en-US" sz="105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050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Chart.AddCalPoint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Tools.</a:t>
            </a:r>
            <a:r>
              <a:rPr lang="en-US" sz="1050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ControlChart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.</a:t>
            </a:r>
            <a:r>
              <a:rPr lang="en-US" sz="1050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CalPoint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.NewDataPoint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05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"5/15/2002"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sz="105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"1.0000149"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sz="105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"0.4e-6"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))</a:t>
            </a:r>
          </a:p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050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''11/19/20021.00001690.4</a:t>
            </a:r>
            <a:endParaRPr lang="en-US" sz="105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050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Chart.AddCalPoint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Tools.</a:t>
            </a:r>
            <a:r>
              <a:rPr lang="en-US" sz="1050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ControlChart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.</a:t>
            </a:r>
            <a:r>
              <a:rPr lang="en-US" sz="1050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CalPoint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.NewDataPoint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05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"11/19/2002"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sz="105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"1.0000169"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sz="105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"0.4e-6"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))</a:t>
            </a:r>
          </a:p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050" dirty="0" smtClean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</a:t>
            </a:r>
            <a:r>
              <a:rPr lang="en-US" sz="105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'7/3/20031.00001740.4</a:t>
            </a:r>
            <a:endParaRPr lang="en-US" sz="105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050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Chart.AddCalPoint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Tools.</a:t>
            </a:r>
            <a:r>
              <a:rPr lang="en-US" sz="1050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ControlChart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.</a:t>
            </a:r>
            <a:r>
              <a:rPr lang="en-US" sz="1050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CalPoint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.NewDataPoint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05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"7/3/2003"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sz="105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"1.0000174"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sz="105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"0.4e-6"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))</a:t>
            </a:r>
          </a:p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050" dirty="0" smtClean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</a:t>
            </a:r>
            <a:r>
              <a:rPr lang="en-US" sz="105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'1/6/20041.00001850.4</a:t>
            </a:r>
            <a:endParaRPr lang="en-US" sz="105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050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Chart.AddCalPoint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Tools.</a:t>
            </a:r>
            <a:r>
              <a:rPr lang="en-US" sz="1050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ControlChart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.</a:t>
            </a:r>
            <a:r>
              <a:rPr lang="en-US" sz="1050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CalPoint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.NewDataPoint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05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"1/6/2004"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sz="105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"1.0000185"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sz="105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"0.4e-6"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))</a:t>
            </a:r>
          </a:p>
          <a:p>
            <a:endParaRPr lang="en-US" sz="105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050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Dim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Slope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Double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= 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Chart.CalcSlope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()</a:t>
            </a:r>
          </a:p>
          <a:p>
            <a:r>
              <a:rPr lang="fr-FR" sz="1050" dirty="0"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fr-FR" sz="105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Dim</a:t>
            </a:r>
            <a:r>
              <a:rPr lang="fr-FR" sz="1050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fr-FR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intercept</a:t>
            </a:r>
            <a:r>
              <a:rPr lang="fr-FR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fr-FR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</a:t>
            </a:r>
            <a:r>
              <a:rPr lang="fr-FR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fr-FR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Double</a:t>
            </a:r>
            <a:r>
              <a:rPr lang="fr-FR" sz="1050" dirty="0">
                <a:highlight>
                  <a:srgbClr val="FFFFFF"/>
                </a:highlight>
                <a:latin typeface="Consolas" panose="020B0609020204030204" pitchFamily="49" charset="0"/>
              </a:rPr>
              <a:t> = </a:t>
            </a:r>
            <a:r>
              <a:rPr lang="fr-FR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Chart.CalcIntercept</a:t>
            </a:r>
            <a:r>
              <a:rPr lang="fr-FR" sz="1050" dirty="0">
                <a:highlight>
                  <a:srgbClr val="FFFFFF"/>
                </a:highlight>
                <a:latin typeface="Consolas" panose="020B0609020204030204" pitchFamily="49" charset="0"/>
              </a:rPr>
              <a:t>()</a:t>
            </a:r>
          </a:p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05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Dim</a:t>
            </a:r>
            <a:r>
              <a:rPr lang="en-US" sz="1050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PVal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Double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= </a:t>
            </a:r>
            <a:r>
              <a:rPr lang="en-US" sz="1050" dirty="0" err="1" smtClean="0">
                <a:highlight>
                  <a:srgbClr val="FFFFFF"/>
                </a:highlight>
                <a:latin typeface="Consolas" panose="020B0609020204030204" pitchFamily="49" charset="0"/>
              </a:rPr>
              <a:t>Chart.PredictedValue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05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"1/6/2005"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05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Dim</a:t>
            </a:r>
            <a:r>
              <a:rPr lang="en-US" sz="1050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 err="1">
                <a:highlight>
                  <a:srgbClr val="FFFFFF"/>
                </a:highlight>
                <a:latin typeface="Consolas" panose="020B0609020204030204" pitchFamily="49" charset="0"/>
              </a:rPr>
              <a:t>Punc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Double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= </a:t>
            </a:r>
            <a:r>
              <a:rPr lang="en-US" sz="1050" dirty="0" err="1" smtClean="0">
                <a:highlight>
                  <a:srgbClr val="FFFFFF"/>
                </a:highlight>
                <a:latin typeface="Consolas" panose="020B0609020204030204" pitchFamily="49" charset="0"/>
              </a:rPr>
              <a:t>Chart.PredictedUnc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05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"1/6/2005"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endParaRPr lang="en-US" sz="1050" dirty="0"/>
          </a:p>
        </p:txBody>
      </p:sp>
      <p:sp>
        <p:nvSpPr>
          <p:cNvPr id="100" name="Google Shape;100;p14"/>
          <p:cNvSpPr txBox="1"/>
          <p:nvPr/>
        </p:nvSpPr>
        <p:spPr>
          <a:xfrm>
            <a:off x="1828800" y="381000"/>
            <a:ext cx="6553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29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Code Review</a:t>
            </a:r>
            <a:endParaRPr sz="429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6539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9525"/>
            <a:ext cx="9144000" cy="215265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4"/>
          <p:cNvSpPr txBox="1"/>
          <p:nvPr/>
        </p:nvSpPr>
        <p:spPr>
          <a:xfrm>
            <a:off x="993228" y="2104697"/>
            <a:ext cx="7893596" cy="42961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Run the Program</a:t>
            </a: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4"/>
          <p:cNvSpPr txBox="1"/>
          <p:nvPr/>
        </p:nvSpPr>
        <p:spPr>
          <a:xfrm>
            <a:off x="1828800" y="381000"/>
            <a:ext cx="6553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29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Code Review</a:t>
            </a:r>
            <a:endParaRPr sz="429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69983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215265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4"/>
          <p:cNvSpPr txBox="1"/>
          <p:nvPr/>
        </p:nvSpPr>
        <p:spPr>
          <a:xfrm>
            <a:off x="650966" y="1837509"/>
            <a:ext cx="8229600" cy="42412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OOP (Object Oriented Programming) in VB.NET</a:t>
            </a:r>
          </a:p>
          <a:p>
            <a:pPr marL="342900" lvl="4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Control Charts and Calibration Drift</a:t>
            </a:r>
          </a:p>
          <a:p>
            <a:pPr marL="342900" lvl="4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Basic ISO/IEC 17025 Uncertainties</a:t>
            </a:r>
          </a:p>
          <a:p>
            <a:pPr marL="342900" lvl="4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Customizable Uncertainties without Code Changes </a:t>
            </a:r>
            <a:endParaRPr lang="en-US"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4"/>
          <p:cNvSpPr txBox="1"/>
          <p:nvPr/>
        </p:nvSpPr>
        <p:spPr>
          <a:xfrm>
            <a:off x="1828800" y="381000"/>
            <a:ext cx="6553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29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Learning Objectives</a:t>
            </a:r>
            <a:endParaRPr sz="429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3" name="Google Shape;103;p14" descr="http://artie.com/labor_day/arg-hammer-chasing-nail-right-207x165-url.gif">
            <a:hlinkClick r:id="rId4"/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246642" y="5508591"/>
            <a:ext cx="1430700" cy="1140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9116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3" descr="111229 CalLab FlyerTempla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2161200"/>
          </a:xfrm>
          <a:prstGeom prst="rect">
            <a:avLst/>
          </a:prstGeom>
          <a:noFill/>
          <a:ln>
            <a:noFill/>
          </a:ln>
        </p:spPr>
      </p:pic>
      <p:sp>
        <p:nvSpPr>
          <p:cNvPr id="386" name="Google Shape;386;p33"/>
          <p:cNvSpPr txBox="1">
            <a:spLocks noGrp="1"/>
          </p:cNvSpPr>
          <p:nvPr>
            <p:ph type="title"/>
          </p:nvPr>
        </p:nvSpPr>
        <p:spPr>
          <a:xfrm>
            <a:off x="619125" y="164782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Questions? / Comments</a:t>
            </a:r>
            <a:endParaRPr sz="4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7" name="Google Shape;387;p33"/>
          <p:cNvSpPr txBox="1">
            <a:spLocks noGrp="1"/>
          </p:cNvSpPr>
          <p:nvPr>
            <p:ph type="body" idx="1"/>
          </p:nvPr>
        </p:nvSpPr>
        <p:spPr>
          <a:xfrm>
            <a:off x="466725" y="21590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3200" b="1" i="0" u="none" strike="noStrike" cap="none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3200" b="1" i="0" u="none" strike="noStrike" cap="none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3200" b="1" i="0" u="none" strike="noStrike" cap="none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3200" b="1" i="0" u="none" strike="noStrike" cap="none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ctr" rtl="0">
              <a:spcBef>
                <a:spcPts val="640"/>
              </a:spcBef>
              <a:spcAft>
                <a:spcPts val="0"/>
              </a:spcAft>
              <a:buClr>
                <a:srgbClr val="7F7F7F"/>
              </a:buClr>
              <a:buFont typeface="Arial"/>
              <a:buNone/>
            </a:pPr>
            <a:r>
              <a:rPr lang="en-US" sz="3200" b="1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Michael L. Schwartz</a:t>
            </a:r>
            <a:endParaRPr sz="3200" b="0" i="0" u="none" strike="noStrike" cap="none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ctr" rtl="0">
              <a:spcBef>
                <a:spcPts val="640"/>
              </a:spcBef>
              <a:spcAft>
                <a:spcPts val="0"/>
              </a:spcAft>
              <a:buClr>
                <a:srgbClr val="7F7F7F"/>
              </a:buClr>
              <a:buFont typeface="Arial"/>
              <a:buNone/>
            </a:pPr>
            <a:r>
              <a:rPr lang="en-US" sz="3200" b="1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Cal Lab Solutions</a:t>
            </a:r>
            <a:endParaRPr dirty="0"/>
          </a:p>
          <a:p>
            <a:pPr marL="342900" marR="0" lvl="0" indent="-342900" algn="ctr" rtl="0">
              <a:spcBef>
                <a:spcPts val="640"/>
              </a:spcBef>
              <a:spcAft>
                <a:spcPts val="0"/>
              </a:spcAft>
              <a:buClr>
                <a:srgbClr val="7F7F7F"/>
              </a:buClr>
              <a:buFont typeface="Arial"/>
              <a:buNone/>
            </a:pPr>
            <a:r>
              <a:rPr lang="en-US" sz="3200" b="1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mschwartz@callabsolutions.com</a:t>
            </a:r>
            <a:endParaRPr sz="3200" b="0" i="0" u="none" strike="noStrike" cap="none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88" name="Google Shape;388;p33" descr="C:\Users\Sita\AppData\Local\Microsoft\Windows\Temporary Internet Files\Content.IE5\ZP4NSKP2\MC900441880[1].wmf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889792" y="2638425"/>
            <a:ext cx="1279525" cy="1784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215265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4"/>
          <p:cNvSpPr txBox="1"/>
          <p:nvPr/>
        </p:nvSpPr>
        <p:spPr>
          <a:xfrm>
            <a:off x="650966" y="1837509"/>
            <a:ext cx="8229600" cy="42412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OOP (Object Oriented Programming) in VB.NET</a:t>
            </a:r>
          </a:p>
          <a:p>
            <a:pPr marL="342900" lvl="4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Control Charts and Calibration Drift</a:t>
            </a:r>
          </a:p>
          <a:p>
            <a:pPr marL="342900" lvl="4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Basic ISO/IEC 17025 Uncertainties</a:t>
            </a:r>
          </a:p>
          <a:p>
            <a:pPr marL="342900" lvl="4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Customizable Uncertainties without Code Changes </a:t>
            </a:r>
          </a:p>
        </p:txBody>
      </p:sp>
      <p:sp>
        <p:nvSpPr>
          <p:cNvPr id="100" name="Google Shape;100;p14"/>
          <p:cNvSpPr txBox="1"/>
          <p:nvPr/>
        </p:nvSpPr>
        <p:spPr>
          <a:xfrm>
            <a:off x="1828800" y="381000"/>
            <a:ext cx="6553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29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Learning Objectives</a:t>
            </a:r>
            <a:endParaRPr sz="429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3" name="Google Shape;103;p14" descr="http://artie.com/labor_day/arg-hammer-chasing-nail-right-207x165-url.gif">
            <a:hlinkClick r:id="rId4"/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246642" y="5508591"/>
            <a:ext cx="1430700" cy="1140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8777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215265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4"/>
          <p:cNvSpPr txBox="1"/>
          <p:nvPr/>
        </p:nvSpPr>
        <p:spPr>
          <a:xfrm>
            <a:off x="685800" y="1447800"/>
            <a:ext cx="8229600" cy="46309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2032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•"/>
            </a:pPr>
            <a:r>
              <a:rPr lang="en-US" sz="24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Veteran </a:t>
            </a: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</a:t>
            </a:r>
            <a:r>
              <a:rPr lang="en-US" sz="24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wned </a:t>
            </a: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lang="en-US" sz="24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usiness, </a:t>
            </a: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</a:t>
            </a:r>
            <a:r>
              <a:rPr lang="en-US" sz="24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x-</a:t>
            </a: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lang="en-US" sz="24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ilitary </a:t>
            </a: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lang="en-US" sz="24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etrologist</a:t>
            </a:r>
            <a:endParaRPr sz="2400" dirty="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20320" algn="l" rtl="0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Core </a:t>
            </a: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lang="en-US" sz="24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usiness is </a:t>
            </a:r>
            <a:r>
              <a:rPr lang="en-US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oftware</a:t>
            </a:r>
            <a:endParaRPr sz="2400" dirty="0"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342900" algn="l" rtl="0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○"/>
            </a:pP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Metrology 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onsulting</a:t>
            </a:r>
            <a:endParaRPr sz="1800" dirty="0"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342900" algn="l" rtl="0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○"/>
            </a:pP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Efficiencies through automation</a:t>
            </a:r>
            <a:endParaRPr sz="1800" dirty="0"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342900" algn="l" rtl="0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○"/>
            </a:pP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Turn-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</a:t>
            </a: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ey 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ystem</a:t>
            </a:r>
            <a:endParaRPr sz="1800" dirty="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20320" algn="l" rtl="0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Focus on finding the right solution for the customer</a:t>
            </a: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342900" algn="l" rtl="0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</a:pP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Created Metrology.NET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® </a:t>
            </a: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 201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endParaRPr sz="1800" dirty="0"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342900" algn="l" rtl="0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</a:pP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World’s 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</a:t>
            </a: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argest </a:t>
            </a:r>
            <a:r>
              <a:rPr lang="en-US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MET/CAL®</a:t>
            </a: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rocedure 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</a:t>
            </a: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ibrary</a:t>
            </a:r>
            <a:endParaRPr sz="1800" dirty="0"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342900" algn="l" rtl="0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</a:pPr>
            <a:r>
              <a:rPr lang="en-US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PS-Cal®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power sensor calibration solution - </a:t>
            </a:r>
            <a:r>
              <a:rPr lang="en-US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Now </a:t>
            </a:r>
            <a:r>
              <a:rPr lang="en-US" sz="1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Tegam’s</a:t>
            </a:r>
            <a:r>
              <a:rPr lang="en-US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Product</a:t>
            </a: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342900" algn="l" rtl="0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C#</a:t>
            </a: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</a:t>
            </a: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eb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-b</a:t>
            </a: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ased 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sset 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anagement 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ystem</a:t>
            </a:r>
            <a:endParaRPr sz="1800" dirty="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20320" algn="l" rtl="0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Acquired Cal Lab Magazine in </a:t>
            </a:r>
            <a:r>
              <a:rPr lang="en-US" sz="24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2011</a:t>
            </a:r>
            <a:endParaRPr sz="24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4"/>
          <p:cNvSpPr txBox="1"/>
          <p:nvPr/>
        </p:nvSpPr>
        <p:spPr>
          <a:xfrm>
            <a:off x="1828800" y="381000"/>
            <a:ext cx="6553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2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About Cal Lab Solutions</a:t>
            </a:r>
            <a:endParaRPr sz="429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1" name="Google Shape;101;p14" descr="ms_partner(1)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810000" y="5715000"/>
            <a:ext cx="1524000" cy="1143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4" descr="C:\_CalLabSolutions\Marketing\_ArtWork\Keysight\Keysight_CP_SolutionsPartner_Clr.png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85800" y="5791200"/>
            <a:ext cx="2035596" cy="877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4" descr="http://artie.com/labor_day/arg-hammer-chasing-nail-right-207x165-url.gif">
            <a:hlinkClick r:id="rId6"/>
          </p:cNvPr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098596" y="1958545"/>
            <a:ext cx="1430700" cy="1140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4" descr="cropped-CalLab-logo.gif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791200" y="5887105"/>
            <a:ext cx="3207450" cy="7422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261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2152650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16"/>
          <p:cNvSpPr txBox="1">
            <a:spLocks noGrp="1"/>
          </p:cNvSpPr>
          <p:nvPr>
            <p:ph type="title"/>
          </p:nvPr>
        </p:nvSpPr>
        <p:spPr>
          <a:xfrm>
            <a:off x="2590800" y="0"/>
            <a:ext cx="6553200" cy="12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Business is about Efficiency?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16"/>
          <p:cNvSpPr txBox="1">
            <a:spLocks noGrp="1"/>
          </p:cNvSpPr>
          <p:nvPr>
            <p:ph type="body" idx="1"/>
          </p:nvPr>
        </p:nvSpPr>
        <p:spPr>
          <a:xfrm>
            <a:off x="3962400" y="1542625"/>
            <a:ext cx="4724400" cy="51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Char char="•"/>
            </a:pPr>
            <a:r>
              <a:rPr lang="en-US"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Better</a:t>
            </a:r>
            <a:endParaRPr/>
          </a:p>
          <a:p>
            <a:pPr marL="342900" marR="0" lvl="0" indent="-342900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Char char="•"/>
            </a:pPr>
            <a:r>
              <a:rPr lang="en-US"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Cheaper</a:t>
            </a:r>
            <a:endParaRPr/>
          </a:p>
          <a:p>
            <a:pPr marL="342900" marR="0" lvl="0" indent="-342900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Char char="•"/>
            </a:pPr>
            <a:r>
              <a:rPr lang="en-US"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Faster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9" name="Google Shape;119;p16" descr="http://www.nec.co.th/html/images/Calibration/Laboratory/OpticalLaboratory/calibration-rf-communication-rack-frame.jp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57201" y="1295400"/>
            <a:ext cx="2971800" cy="5102679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16"/>
          <p:cNvSpPr txBox="1"/>
          <p:nvPr/>
        </p:nvSpPr>
        <p:spPr>
          <a:xfrm>
            <a:off x="4046225" y="5486400"/>
            <a:ext cx="4903500" cy="106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440"/>
              </a:spcBef>
              <a:spcAft>
                <a:spcPts val="0"/>
              </a:spcAft>
              <a:buNone/>
            </a:pPr>
            <a:r>
              <a:rPr lang="en-US" sz="24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That doesn’t mean less accurate</a:t>
            </a:r>
            <a:endParaRPr b="1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215265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4"/>
          <p:cNvSpPr txBox="1"/>
          <p:nvPr/>
        </p:nvSpPr>
        <p:spPr>
          <a:xfrm>
            <a:off x="685800" y="1447800"/>
            <a:ext cx="8229600" cy="46309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r>
              <a:rPr lang="en-US" sz="240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High Accuracy low uncertainty standards like resistors and 10 V cell’s values drift over time.  We need best numbers during a calibration. </a:t>
            </a:r>
            <a:r>
              <a:rPr lang="en-US" sz="2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2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en-US" sz="240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Most labs used Excel for this task </a:t>
            </a:r>
            <a:br>
              <a:rPr lang="en-US" sz="2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But there is a high maintenance cost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Metrology software should have this built in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Must calculate predicted value</a:t>
            </a:r>
          </a:p>
          <a:p>
            <a:pPr marL="342900" lvl="6" indent="-342900">
              <a:lnSpc>
                <a:spcPct val="90000"/>
              </a:lnSpc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Must calculate predicted uncertainty</a:t>
            </a:r>
          </a:p>
          <a:p>
            <a:pPr marL="342900" lvl="6" indent="-342900">
              <a:lnSpc>
                <a:spcPct val="90000"/>
              </a:lnSpc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Maintenance costs should be minimal</a:t>
            </a:r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endParaRPr lang="en-US" sz="240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4"/>
          <p:cNvSpPr txBox="1"/>
          <p:nvPr/>
        </p:nvSpPr>
        <p:spPr>
          <a:xfrm>
            <a:off x="1828800" y="381000"/>
            <a:ext cx="6553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29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 Statement</a:t>
            </a:r>
            <a:endParaRPr sz="429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3" name="Google Shape;103;p14" descr="http://artie.com/labor_day/arg-hammer-chasing-nail-right-207x165-url.gif">
            <a:hlinkClick r:id="rId4"/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246642" y="5508591"/>
            <a:ext cx="1430700" cy="1140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4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98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2152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5260" y="1676400"/>
            <a:ext cx="5259455" cy="4607104"/>
          </a:xfrm>
          <a:prstGeom prst="rect">
            <a:avLst/>
          </a:prstGeom>
        </p:spPr>
      </p:pic>
      <p:sp>
        <p:nvSpPr>
          <p:cNvPr id="6" name="Google Shape;100;p14"/>
          <p:cNvSpPr txBox="1"/>
          <p:nvPr/>
        </p:nvSpPr>
        <p:spPr>
          <a:xfrm>
            <a:off x="1828800" y="381000"/>
            <a:ext cx="6553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29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Math Review</a:t>
            </a:r>
            <a:endParaRPr sz="429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432;p37"/>
          <p:cNvSpPr txBox="1"/>
          <p:nvPr/>
        </p:nvSpPr>
        <p:spPr>
          <a:xfrm>
            <a:off x="533400" y="1410789"/>
            <a:ext cx="4598276" cy="45170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1800" b="1" dirty="0" smtClean="0"/>
              <a:t>BIG THANKS TO</a:t>
            </a:r>
          </a:p>
          <a:p>
            <a:r>
              <a:rPr lang="en-US" sz="1800" dirty="0" smtClean="0"/>
              <a:t>   Jeff Gust – For Training on this at NCSLI</a:t>
            </a:r>
          </a:p>
          <a:p>
            <a:r>
              <a:rPr lang="en-US" sz="1800" dirty="0"/>
              <a:t> </a:t>
            </a:r>
            <a:r>
              <a:rPr lang="en-US" sz="1800" dirty="0" smtClean="0"/>
              <a:t>  Robb Thomas – For teaching me </a:t>
            </a:r>
            <a:endParaRPr lang="en-US" sz="1800" dirty="0"/>
          </a:p>
          <a:p>
            <a:endParaRPr lang="en-US" sz="1800" b="1" dirty="0" smtClean="0"/>
          </a:p>
          <a:p>
            <a:r>
              <a:rPr lang="en-US" sz="1800" b="1" dirty="0" smtClean="0"/>
              <a:t>1 Ohm Fluke 742-1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6 calibrations over 5 years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Each Calibration has</a:t>
            </a:r>
            <a:br>
              <a:rPr lang="en-US" sz="2400" dirty="0" smtClean="0"/>
            </a:br>
            <a:r>
              <a:rPr lang="en-US" sz="2400" dirty="0" smtClean="0"/>
              <a:t>     Value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Uncertainty</a:t>
            </a:r>
          </a:p>
          <a:p>
            <a:r>
              <a:rPr lang="en-US" sz="2400" b="0" i="0" u="none" strike="noStrike" cap="none" dirty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 strike="noStrike" cap="none" dirty="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170" b="0" i="0" u="none" strike="noStrike" cap="none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8454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9525"/>
            <a:ext cx="9144000" cy="215265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4"/>
          <p:cNvSpPr txBox="1"/>
          <p:nvPr/>
        </p:nvSpPr>
        <p:spPr>
          <a:xfrm>
            <a:off x="859221" y="2104697"/>
            <a:ext cx="8019720" cy="42961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b="1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Calibration Data Input 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  6 Calibrations with Date Value 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&amp; </a:t>
            </a:r>
            <a:r>
              <a:rPr lang="en-US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Uncertainty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 smtClean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b="1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Calibration Data </a:t>
            </a:r>
            <a:r>
              <a:rPr lang="en-US" b="1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Output </a:t>
            </a:r>
            <a:endParaRPr lang="en-US" b="1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  6 </a:t>
            </a:r>
            <a:r>
              <a:rPr lang="en-US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Predicted Values &amp; Uncertainty</a:t>
            </a: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</a:t>
            </a:r>
            <a:r>
              <a:rPr lang="en-US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 Future Date with 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Value &amp; Uncertainty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 smtClean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b="1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Graphs</a:t>
            </a:r>
            <a:endParaRPr lang="en-US" b="1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  </a:t>
            </a:r>
            <a:r>
              <a:rPr lang="en-US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Control Chart</a:t>
            </a: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  Predicted Value with Slopes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b="1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Uncertainty Recreation Data</a:t>
            </a:r>
            <a:endParaRPr lang="en-US" b="1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  </a:t>
            </a:r>
            <a:r>
              <a:rPr lang="en-US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Cal Dates are converted to Days</a:t>
            </a: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 smtClean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b="1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Problems</a:t>
            </a:r>
            <a:endParaRPr lang="en-US" b="1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  </a:t>
            </a:r>
            <a:r>
              <a:rPr lang="en-US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Layout for software integration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  Every time you add more data you have to rebuild the sheet </a:t>
            </a: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</a:t>
            </a: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 smtClean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4"/>
          <p:cNvSpPr txBox="1"/>
          <p:nvPr/>
        </p:nvSpPr>
        <p:spPr>
          <a:xfrm>
            <a:off x="1828800" y="381000"/>
            <a:ext cx="6553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29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Spread Sheet Review</a:t>
            </a:r>
            <a:endParaRPr sz="429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37636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9525"/>
            <a:ext cx="9144000" cy="215265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4"/>
          <p:cNvSpPr txBox="1"/>
          <p:nvPr/>
        </p:nvSpPr>
        <p:spPr>
          <a:xfrm>
            <a:off x="654269" y="1403131"/>
            <a:ext cx="8232555" cy="49976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Public</a:t>
            </a:r>
            <a:r>
              <a:rPr lang="en-US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Class</a:t>
            </a:r>
            <a:r>
              <a:rPr lang="en-US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CalPoint</a:t>
            </a:r>
            <a:endParaRPr lang="en-US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  </a:t>
            </a:r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Public</a:t>
            </a:r>
            <a:r>
              <a:rPr lang="en-US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Property</a:t>
            </a:r>
            <a:r>
              <a:rPr lang="en-US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highlight>
                  <a:srgbClr val="FFFFFF"/>
                </a:highlight>
                <a:latin typeface="Consolas" panose="020B0609020204030204" pitchFamily="49" charset="0"/>
              </a:rPr>
              <a:t>vDate</a:t>
            </a:r>
            <a:r>
              <a:rPr lang="en-US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</a:t>
            </a:r>
            <a:r>
              <a:rPr lang="en-US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Date</a:t>
            </a:r>
            <a:endParaRPr lang="en-US" dirty="0" smtClean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  </a:t>
            </a:r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Public</a:t>
            </a:r>
            <a:r>
              <a:rPr lang="en-US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Property</a:t>
            </a:r>
            <a:r>
              <a:rPr lang="en-US" dirty="0">
                <a:highlight>
                  <a:srgbClr val="FFFFFF"/>
                </a:highlight>
                <a:latin typeface="Consolas" panose="020B0609020204030204" pitchFamily="49" charset="0"/>
              </a:rPr>
              <a:t> Days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</a:t>
            </a:r>
            <a:r>
              <a:rPr lang="en-US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Double</a:t>
            </a:r>
            <a:endParaRPr lang="en-US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  </a:t>
            </a:r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Public</a:t>
            </a:r>
            <a:r>
              <a:rPr lang="en-US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Property</a:t>
            </a:r>
            <a:r>
              <a:rPr lang="en-US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highlight>
                  <a:srgbClr val="FFFFFF"/>
                </a:highlight>
                <a:latin typeface="Consolas" panose="020B0609020204030204" pitchFamily="49" charset="0"/>
              </a:rPr>
              <a:t>CalValue</a:t>
            </a:r>
            <a:r>
              <a:rPr lang="en-US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</a:t>
            </a:r>
            <a:r>
              <a:rPr lang="en-US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Double</a:t>
            </a:r>
            <a:endParaRPr lang="en-US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  </a:t>
            </a:r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Public</a:t>
            </a:r>
            <a:r>
              <a:rPr lang="en-US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Property</a:t>
            </a:r>
            <a:r>
              <a:rPr lang="en-US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highlight>
                  <a:srgbClr val="FFFFFF"/>
                </a:highlight>
                <a:latin typeface="Consolas" panose="020B0609020204030204" pitchFamily="49" charset="0"/>
              </a:rPr>
              <a:t>Unc</a:t>
            </a:r>
            <a:r>
              <a:rPr lang="en-US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</a:t>
            </a:r>
            <a:r>
              <a:rPr lang="en-US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Double</a:t>
            </a:r>
            <a:endParaRPr lang="en-US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endParaRPr lang="en-US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>
                <a:highlight>
                  <a:srgbClr val="FFFFFF"/>
                </a:highlight>
                <a:latin typeface="Consolas" panose="020B0609020204030204" pitchFamily="49" charset="0"/>
              </a:rPr>
              <a:t>   </a:t>
            </a:r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Shared</a:t>
            </a:r>
            <a:r>
              <a:rPr lang="en-US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Function</a:t>
            </a:r>
            <a:r>
              <a:rPr lang="en-US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highlight>
                  <a:srgbClr val="FFFFFF"/>
                </a:highlight>
                <a:latin typeface="Consolas" panose="020B0609020204030204" pitchFamily="49" charset="0"/>
              </a:rPr>
              <a:t>NewDataPoint</a:t>
            </a:r>
            <a:r>
              <a:rPr lang="en-US" dirty="0"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ByVal</a:t>
            </a:r>
            <a:r>
              <a:rPr lang="en-US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highlight>
                  <a:srgbClr val="FFFFFF"/>
                </a:highlight>
                <a:latin typeface="Consolas" panose="020B0609020204030204" pitchFamily="49" charset="0"/>
              </a:rPr>
              <a:t>vDate</a:t>
            </a:r>
            <a:r>
              <a:rPr lang="en-US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</a:t>
            </a:r>
            <a:r>
              <a:rPr lang="en-US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Date</a:t>
            </a:r>
            <a:r>
              <a:rPr lang="en-US" dirty="0"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ByVal</a:t>
            </a:r>
            <a:r>
              <a:rPr lang="en-US" dirty="0">
                <a:highlight>
                  <a:srgbClr val="FFFFFF"/>
                </a:highlight>
                <a:latin typeface="Consolas" panose="020B0609020204030204" pitchFamily="49" charset="0"/>
              </a:rPr>
              <a:t> Value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</a:t>
            </a:r>
            <a:r>
              <a:rPr lang="en-US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Double</a:t>
            </a:r>
            <a:r>
              <a:rPr lang="en-US" dirty="0"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dirty="0" smtClean="0">
                <a:highlight>
                  <a:srgbClr val="FFFFFF"/>
                </a:highlight>
                <a:latin typeface="Consolas" panose="020B0609020204030204" pitchFamily="49" charset="0"/>
              </a:rPr>
              <a:t>_</a:t>
            </a:r>
          </a:p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      </a:t>
            </a:r>
            <a:r>
              <a:rPr lang="en-US" dirty="0" err="1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ByVal</a:t>
            </a:r>
            <a:r>
              <a:rPr lang="en-US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highlight>
                  <a:srgbClr val="FFFFFF"/>
                </a:highlight>
                <a:latin typeface="Consolas" panose="020B0609020204030204" pitchFamily="49" charset="0"/>
              </a:rPr>
              <a:t>Unc</a:t>
            </a:r>
            <a:r>
              <a:rPr lang="en-US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</a:t>
            </a:r>
            <a:r>
              <a:rPr lang="en-US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Double</a:t>
            </a:r>
            <a:r>
              <a:rPr lang="en-US" dirty="0">
                <a:highlight>
                  <a:srgbClr val="FFFFFF"/>
                </a:highlight>
                <a:latin typeface="Consolas" panose="020B0609020204030204" pitchFamily="49" charset="0"/>
              </a:rPr>
              <a:t>)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</a:t>
            </a:r>
            <a:r>
              <a:rPr lang="en-US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CalPoint</a:t>
            </a:r>
            <a:endParaRPr lang="en-US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>
                <a:highlight>
                  <a:srgbClr val="FFFFFF"/>
                </a:highlight>
                <a:latin typeface="Consolas" panose="020B0609020204030204" pitchFamily="49" charset="0"/>
              </a:rPr>
              <a:t>     </a:t>
            </a:r>
            <a:r>
              <a:rPr lang="en-US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Dim</a:t>
            </a:r>
            <a:r>
              <a:rPr lang="en-US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highlight>
                  <a:srgbClr val="FFFFFF"/>
                </a:highlight>
                <a:latin typeface="Consolas" panose="020B0609020204030204" pitchFamily="49" charset="0"/>
              </a:rPr>
              <a:t>NewData</a:t>
            </a:r>
            <a:r>
              <a:rPr lang="en-US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</a:t>
            </a:r>
            <a:r>
              <a:rPr lang="en-US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New</a:t>
            </a:r>
            <a:r>
              <a:rPr lang="en-US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CalPoint</a:t>
            </a:r>
            <a:endParaRPr lang="en-US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>
                <a:highlight>
                  <a:srgbClr val="FFFFFF"/>
                </a:highlight>
                <a:latin typeface="Consolas" panose="020B0609020204030204" pitchFamily="49" charset="0"/>
              </a:rPr>
              <a:t>       </a:t>
            </a:r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Dim</a:t>
            </a:r>
            <a:r>
              <a:rPr lang="en-US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highlight>
                  <a:srgbClr val="FFFFFF"/>
                </a:highlight>
                <a:latin typeface="Consolas" panose="020B0609020204030204" pitchFamily="49" charset="0"/>
              </a:rPr>
              <a:t>RefDate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</a:t>
            </a:r>
            <a:r>
              <a:rPr lang="en-US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Date</a:t>
            </a:r>
            <a:r>
              <a:rPr lang="en-US" dirty="0">
                <a:highlight>
                  <a:srgbClr val="FFFFFF"/>
                </a:highlight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New</a:t>
            </a:r>
            <a:r>
              <a:rPr lang="en-US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Date</a:t>
            </a:r>
            <a:r>
              <a:rPr lang="en-US" dirty="0">
                <a:highlight>
                  <a:srgbClr val="FFFFFF"/>
                </a:highlight>
                <a:latin typeface="Consolas" panose="020B0609020204030204" pitchFamily="49" charset="0"/>
              </a:rPr>
              <a:t>(1900, 1, 1)</a:t>
            </a:r>
          </a:p>
          <a:p>
            <a:r>
              <a:rPr lang="en-US" dirty="0">
                <a:highlight>
                  <a:srgbClr val="FFFFFF"/>
                </a:highlight>
                <a:latin typeface="Consolas" panose="020B0609020204030204" pitchFamily="49" charset="0"/>
              </a:rPr>
              <a:t>       </a:t>
            </a:r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Dim</a:t>
            </a:r>
            <a:r>
              <a:rPr lang="en-US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highlight>
                  <a:srgbClr val="FFFFFF"/>
                </a:highlight>
                <a:latin typeface="Consolas" panose="020B0609020204030204" pitchFamily="49" charset="0"/>
              </a:rPr>
              <a:t>days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</a:t>
            </a:r>
            <a:r>
              <a:rPr lang="en-US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Double</a:t>
            </a:r>
            <a:r>
              <a:rPr lang="en-US" dirty="0">
                <a:highlight>
                  <a:srgbClr val="FFFFFF"/>
                </a:highlight>
                <a:latin typeface="Consolas" panose="020B0609020204030204" pitchFamily="49" charset="0"/>
              </a:rPr>
              <a:t> = </a:t>
            </a:r>
            <a:r>
              <a:rPr lang="en-US" dirty="0" err="1">
                <a:highlight>
                  <a:srgbClr val="FFFFFF"/>
                </a:highlight>
                <a:latin typeface="Consolas" panose="020B0609020204030204" pitchFamily="49" charset="0"/>
              </a:rPr>
              <a:t>vDate.Subtract</a:t>
            </a:r>
            <a:r>
              <a:rPr lang="en-US" dirty="0"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dirty="0" err="1">
                <a:highlight>
                  <a:srgbClr val="FFFFFF"/>
                </a:highlight>
                <a:latin typeface="Consolas" panose="020B0609020204030204" pitchFamily="49" charset="0"/>
              </a:rPr>
              <a:t>RefDate</a:t>
            </a:r>
            <a:r>
              <a:rPr lang="en-US" dirty="0">
                <a:highlight>
                  <a:srgbClr val="FFFFFF"/>
                </a:highlight>
                <a:latin typeface="Consolas" panose="020B0609020204030204" pitchFamily="49" charset="0"/>
              </a:rPr>
              <a:t>).Days</a:t>
            </a:r>
          </a:p>
          <a:p>
            <a:r>
              <a:rPr lang="en-US" dirty="0">
                <a:highlight>
                  <a:srgbClr val="FFFFFF"/>
                </a:highlight>
                <a:latin typeface="Consolas" panose="020B0609020204030204" pitchFamily="49" charset="0"/>
              </a:rPr>
              <a:t>       </a:t>
            </a:r>
            <a:r>
              <a:rPr lang="en-US" dirty="0" err="1" smtClean="0">
                <a:highlight>
                  <a:srgbClr val="FFFFFF"/>
                </a:highlight>
                <a:latin typeface="Consolas" panose="020B0609020204030204" pitchFamily="49" charset="0"/>
              </a:rPr>
              <a:t>NewData.vDate</a:t>
            </a:r>
            <a:r>
              <a:rPr lang="en-US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highlight>
                  <a:srgbClr val="FFFFFF"/>
                </a:highlight>
                <a:latin typeface="Consolas" panose="020B0609020204030204" pitchFamily="49" charset="0"/>
              </a:rPr>
              <a:t>= </a:t>
            </a:r>
            <a:r>
              <a:rPr lang="en-US" dirty="0" err="1">
                <a:highlight>
                  <a:srgbClr val="FFFFFF"/>
                </a:highlight>
                <a:latin typeface="Consolas" panose="020B0609020204030204" pitchFamily="49" charset="0"/>
              </a:rPr>
              <a:t>vDate</a:t>
            </a:r>
            <a:endParaRPr lang="en-US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>
                <a:highlight>
                  <a:srgbClr val="FFFFFF"/>
                </a:highlight>
                <a:latin typeface="Consolas" panose="020B0609020204030204" pitchFamily="49" charset="0"/>
              </a:rPr>
              <a:t>       </a:t>
            </a:r>
            <a:r>
              <a:rPr lang="en-US" dirty="0" err="1" smtClean="0">
                <a:highlight>
                  <a:srgbClr val="FFFFFF"/>
                </a:highlight>
                <a:latin typeface="Consolas" panose="020B0609020204030204" pitchFamily="49" charset="0"/>
              </a:rPr>
              <a:t>NewData.Days</a:t>
            </a:r>
            <a:r>
              <a:rPr lang="en-US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highlight>
                  <a:srgbClr val="FFFFFF"/>
                </a:highlight>
                <a:latin typeface="Consolas" panose="020B0609020204030204" pitchFamily="49" charset="0"/>
              </a:rPr>
              <a:t>= days</a:t>
            </a:r>
          </a:p>
          <a:p>
            <a:r>
              <a:rPr lang="en-US" dirty="0">
                <a:highlight>
                  <a:srgbClr val="FFFFFF"/>
                </a:highlight>
                <a:latin typeface="Consolas" panose="020B0609020204030204" pitchFamily="49" charset="0"/>
              </a:rPr>
              <a:t>       </a:t>
            </a:r>
            <a:r>
              <a:rPr lang="en-US" dirty="0" err="1" smtClean="0">
                <a:highlight>
                  <a:srgbClr val="FFFFFF"/>
                </a:highlight>
                <a:latin typeface="Consolas" panose="020B0609020204030204" pitchFamily="49" charset="0"/>
              </a:rPr>
              <a:t>NewData.CalValue</a:t>
            </a:r>
            <a:r>
              <a:rPr lang="en-US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highlight>
                  <a:srgbClr val="FFFFFF"/>
                </a:highlight>
                <a:latin typeface="Consolas" panose="020B0609020204030204" pitchFamily="49" charset="0"/>
              </a:rPr>
              <a:t>= Value</a:t>
            </a:r>
          </a:p>
          <a:p>
            <a:r>
              <a:rPr lang="en-US" dirty="0">
                <a:highlight>
                  <a:srgbClr val="FFFFFF"/>
                </a:highlight>
                <a:latin typeface="Consolas" panose="020B0609020204030204" pitchFamily="49" charset="0"/>
              </a:rPr>
              <a:t>       </a:t>
            </a:r>
            <a:r>
              <a:rPr lang="en-US" dirty="0" err="1" smtClean="0">
                <a:highlight>
                  <a:srgbClr val="FFFFFF"/>
                </a:highlight>
                <a:latin typeface="Consolas" panose="020B0609020204030204" pitchFamily="49" charset="0"/>
              </a:rPr>
              <a:t>NewData.Unc</a:t>
            </a:r>
            <a:r>
              <a:rPr lang="en-US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highlight>
                  <a:srgbClr val="FFFFFF"/>
                </a:highlight>
                <a:latin typeface="Consolas" panose="020B0609020204030204" pitchFamily="49" charset="0"/>
              </a:rPr>
              <a:t>= </a:t>
            </a:r>
            <a:r>
              <a:rPr lang="en-US" dirty="0" err="1">
                <a:highlight>
                  <a:srgbClr val="FFFFFF"/>
                </a:highlight>
                <a:latin typeface="Consolas" panose="020B0609020204030204" pitchFamily="49" charset="0"/>
              </a:rPr>
              <a:t>Unc</a:t>
            </a:r>
            <a:endParaRPr lang="en-US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>
                <a:highlight>
                  <a:srgbClr val="FFFFFF"/>
                </a:highlight>
                <a:latin typeface="Consolas" panose="020B0609020204030204" pitchFamily="49" charset="0"/>
              </a:rPr>
              <a:t>       </a:t>
            </a:r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US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highlight>
                  <a:srgbClr val="FFFFFF"/>
                </a:highlight>
                <a:latin typeface="Consolas" panose="020B0609020204030204" pitchFamily="49" charset="0"/>
              </a:rPr>
              <a:t>NewData</a:t>
            </a:r>
            <a:endParaRPr lang="en-US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>
                <a:highlight>
                  <a:srgbClr val="FFFFFF"/>
                </a:highlight>
                <a:latin typeface="Consolas" panose="020B0609020204030204" pitchFamily="49" charset="0"/>
              </a:rPr>
              <a:t>   </a:t>
            </a:r>
            <a:r>
              <a:rPr lang="en-US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End</a:t>
            </a:r>
            <a:r>
              <a:rPr lang="en-US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Function</a:t>
            </a:r>
            <a:endParaRPr lang="en-US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endParaRPr lang="en-US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End</a:t>
            </a:r>
            <a:r>
              <a:rPr lang="en-US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Class</a:t>
            </a:r>
            <a:endParaRPr lang="en-US" dirty="0"/>
          </a:p>
        </p:txBody>
      </p:sp>
      <p:sp>
        <p:nvSpPr>
          <p:cNvPr id="100" name="Google Shape;100;p14"/>
          <p:cNvSpPr txBox="1"/>
          <p:nvPr/>
        </p:nvSpPr>
        <p:spPr>
          <a:xfrm>
            <a:off x="1828800" y="381000"/>
            <a:ext cx="6553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29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Code Review</a:t>
            </a:r>
            <a:endParaRPr sz="429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8402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9525"/>
            <a:ext cx="9144000" cy="215265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4"/>
          <p:cNvSpPr txBox="1"/>
          <p:nvPr/>
        </p:nvSpPr>
        <p:spPr>
          <a:xfrm>
            <a:off x="654269" y="1411014"/>
            <a:ext cx="8232555" cy="49976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105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Public</a:t>
            </a:r>
            <a:r>
              <a:rPr lang="en-US" sz="1050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Class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ControlChart</a:t>
            </a:r>
            <a:endParaRPr lang="en-US" sz="105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05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Friend</a:t>
            </a:r>
            <a:r>
              <a:rPr lang="en-US" sz="1050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myData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New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List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Of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ControlChart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.</a:t>
            </a:r>
            <a:r>
              <a:rPr lang="en-US" sz="1050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CalPoint</a:t>
            </a:r>
            <a:r>
              <a:rPr lang="en-US" sz="1050" dirty="0" smtClean="0"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endParaRPr lang="en-US" sz="105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Public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Function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CalcSlope()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Double</a:t>
            </a:r>
            <a:endParaRPr lang="en-US" sz="105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Try</a:t>
            </a:r>
            <a:endParaRPr lang="en-US" sz="105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              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Dim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Data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IEnumerable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Of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CalPoint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) =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Me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.myData</a:t>
            </a:r>
          </a:p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              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Dim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averageX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Double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= Data.Average(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Function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(d) d.Days)</a:t>
            </a:r>
          </a:p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              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Dim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averageY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Double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= Data.Average(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Function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(d) d.CalValue)</a:t>
            </a:r>
          </a:p>
          <a:p>
            <a:endParaRPr lang="en-US" sz="105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              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Data.Sum(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Function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(d) (d.Days - averageX) * (d.CalValue - averageY)) </a:t>
            </a:r>
            <a:r>
              <a:rPr lang="en-US" sz="1050" dirty="0" smtClean="0">
                <a:highlight>
                  <a:srgbClr val="FFFFFF"/>
                </a:highlight>
                <a:latin typeface="Consolas" panose="020B0609020204030204" pitchFamily="49" charset="0"/>
              </a:rPr>
              <a:t>/ _ </a:t>
            </a:r>
          </a:p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 smtClean="0">
                <a:highlight>
                  <a:srgbClr val="FFFFFF"/>
                </a:highlight>
                <a:latin typeface="Consolas" panose="020B0609020204030204" pitchFamily="49" charset="0"/>
              </a:rPr>
              <a:t>                      Data.Sum(</a:t>
            </a:r>
            <a:r>
              <a:rPr lang="en-US" sz="105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Function</a:t>
            </a:r>
            <a:r>
              <a:rPr lang="en-US" sz="1050" dirty="0" smtClean="0">
                <a:highlight>
                  <a:srgbClr val="FFFFFF"/>
                </a:highlight>
                <a:latin typeface="Consolas" panose="020B0609020204030204" pitchFamily="49" charset="0"/>
              </a:rPr>
              <a:t>(d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) </a:t>
            </a:r>
            <a:r>
              <a:rPr lang="en-US" sz="1050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Math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.Pow(d.Days - averageX, 2))</a:t>
            </a:r>
          </a:p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Catch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ex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Exception</a:t>
            </a:r>
            <a:endParaRPr lang="en-US" sz="105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               </a:t>
            </a:r>
            <a:r>
              <a:rPr lang="en-US" sz="1050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ErrorLog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.Log(ex)</a:t>
            </a:r>
          </a:p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              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"39e39"</a:t>
            </a:r>
            <a:endParaRPr lang="en-US" sz="105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End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Try</a:t>
            </a:r>
            <a:endParaRPr lang="en-US" sz="105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      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End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Function</a:t>
            </a:r>
            <a:endParaRPr lang="en-US" sz="105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endParaRPr lang="en-US" sz="105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      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Public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Function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CalcIntercept()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Double</a:t>
            </a:r>
            <a:endParaRPr lang="en-US" sz="105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Try</a:t>
            </a:r>
            <a:endParaRPr lang="en-US" sz="105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              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Dim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Data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IEnumerable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Of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CalPoint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) =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Me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.myData</a:t>
            </a:r>
          </a:p>
          <a:p>
            <a:endParaRPr lang="en-US" sz="105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              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Dim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slope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Double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= CalcSlope()</a:t>
            </a:r>
          </a:p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              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Data.Average(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Function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(d) d.CalValue) - slope * Data.Average(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Function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(d) d.Days)</a:t>
            </a:r>
          </a:p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Catch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ex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Exception</a:t>
            </a:r>
            <a:endParaRPr lang="en-US" sz="105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               </a:t>
            </a:r>
            <a:r>
              <a:rPr lang="en-US" sz="1050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ErrorLog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.Log(ex)</a:t>
            </a:r>
          </a:p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              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"39e39"</a:t>
            </a:r>
            <a:endParaRPr lang="en-US" sz="105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End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Try</a:t>
            </a:r>
            <a:endParaRPr lang="en-US" sz="105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      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End</a:t>
            </a:r>
            <a:r>
              <a:rPr lang="en-US" sz="105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Function</a:t>
            </a:r>
            <a:endParaRPr lang="en-US" sz="1050" dirty="0"/>
          </a:p>
        </p:txBody>
      </p:sp>
      <p:sp>
        <p:nvSpPr>
          <p:cNvPr id="100" name="Google Shape;100;p14"/>
          <p:cNvSpPr txBox="1"/>
          <p:nvPr/>
        </p:nvSpPr>
        <p:spPr>
          <a:xfrm>
            <a:off x="1828800" y="381000"/>
            <a:ext cx="6553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29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Code Review</a:t>
            </a:r>
            <a:endParaRPr sz="429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3799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986</TotalTime>
  <Words>965</Words>
  <Application>Microsoft Office PowerPoint</Application>
  <PresentationFormat>On-screen Show (4:3)</PresentationFormat>
  <Paragraphs>201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Consolas</vt:lpstr>
      <vt:lpstr>Courier New</vt:lpstr>
      <vt:lpstr>Office Theme</vt:lpstr>
      <vt:lpstr> Metrology Automation  Lunch  &amp; Learn  Metrology.NET® Calibration Drift &amp; Control Charts</vt:lpstr>
      <vt:lpstr>PowerPoint Presentation</vt:lpstr>
      <vt:lpstr>PowerPoint Presentation</vt:lpstr>
      <vt:lpstr>Business is about Efficiency?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Questions? / Comments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Lunch  &amp; Learn CLS &amp; MET/CAL® Drivers</dc:title>
  <cp:lastModifiedBy>Windows User</cp:lastModifiedBy>
  <cp:revision>35</cp:revision>
  <dcterms:modified xsi:type="dcterms:W3CDTF">2020-04-22T20:55:02Z</dcterms:modified>
</cp:coreProperties>
</file>