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84" r:id="rId3"/>
    <p:sldId id="299" r:id="rId4"/>
    <p:sldId id="259" r:id="rId5"/>
    <p:sldId id="283" r:id="rId6"/>
    <p:sldId id="285" r:id="rId7"/>
    <p:sldId id="286" r:id="rId8"/>
    <p:sldId id="287" r:id="rId9"/>
    <p:sldId id="288" r:id="rId10"/>
    <p:sldId id="29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0" r:id="rId21"/>
    <p:sldId id="276" r:id="rId22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1595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074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5790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8443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235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503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305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08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6215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4119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661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29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867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2376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8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96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18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402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8383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9504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199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336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125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ore.callabsolutions.com/index.php?route=product/product&amp;product_id=55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s://store.callabsolutions.com/index.php?route=product/product&amp;product_id=5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3" descr="111229 CalLab Flyer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6111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152400" y="1791093"/>
            <a:ext cx="8991600" cy="2323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Automation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Lunch  </a:t>
            </a: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</a:t>
            </a: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CLS &amp; MET/CAL® Drivers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371600" y="4682769"/>
            <a:ext cx="6400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Michael L. Schwartz</a:t>
            </a: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1.001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MATH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M[20]=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(S[24],2,",")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1.004  MATH         L[1]=Find(S[24],"DCVerticalGain",1)==1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1.005  JMPL 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                       (L[1]==1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9.001  MATH         S[25]="Check Connections"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9.002  LABEL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9.003  MATH         S[26]="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ReConfig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Perform Any Pre-Calibration Steps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9.004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Init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#-----------------------------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9.005  MATH         M[1]=35.000*1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9.006  MATH         M[2]=5*1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9.007  TSET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UUT_Res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= .001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9.008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Conf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9.009  MATH         L[9]=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(S[31],2,"Unc=")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9.010  ACC          35.000V        L9U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9.011  IF           1==0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9.012  TARGET       -m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9.013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9.014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Meas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9.015  MATH         MEM=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(S[31],2,"Value=")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9.016  MEMCX        V              0.8U          5V/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Div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Test Points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3721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3.011  MATH         S[30]="Check Connection"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3.012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Config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Configure to Testing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3.013  IF  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Find(S[26],"</a:t>
            </a: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"&amp;M[20],1)==0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Reset &amp; Configure Measurement Device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3.014  MATH         S[30]="Reset Channel= " &amp; M[20]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3.015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Tools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Reset &amp; Configure Source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3.016  MATH         S[30]="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Reset"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3.017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Config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Setup Measurement Device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3.018  MATH         S[30]="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Write:TIM:SCAL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10e-3"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3.019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DSOX-4000A Communication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3.030  MATH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S[26]="</a:t>
            </a: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"&amp;M[20]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3.031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ENDIF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Test Routine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13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26979" y="1595273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Setup Source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3.036  MATH         S[30]="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3.037  MATH         S[30]=S[30]&amp;" Volts= "&amp;M[1]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3.038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Config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3.039  MATH         L[9]=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(S[31],2,"Unc=")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Measure 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3.046  LABEL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DCVerticalGain_Meas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Measure the Value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3.047  MATH         S[30]="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Query:MEAS:RES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?"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3.048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DSOX-4000A Communication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Calculate Required Values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3.049  MATH         MEM=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(MEM2,6,",")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3.050  TSET         U3 = [MEM]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#Return Results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3.051  MATH         MEM=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(MEM2,5,",")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3.052  MATH         S[31]="Value= "&amp;MEM&amp;"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Unc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="&amp;L[9]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3.053  END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Test Routine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2672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8.001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LABEL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8.002  JMPL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DCVerticalGain_Conn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Find(S[30],"Connect",1)&gt;0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8.003  JMPL 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Find(S[30],"Source",1)&gt;0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8.004  DISP         Error Calling Sub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8.005  END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Required Specifications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Volts DC 14mV to 35V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2.001  LABEL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2.002  MATH         S[30]=S[30]&amp;" Channel= "&amp;M[20]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2.003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CLSD-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        (9500 w/ Head(s))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2.004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END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Sub </a:t>
            </a:r>
            <a:r>
              <a:rPr lang="en-US" sz="429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691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8.006  LABEL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DCVerticalGain_Conn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8.007  IF           </a:t>
            </a: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(S[8],1,",")==4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8.008  IF  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Find(S[25],"9500.4Ch&lt;---&gt;UUT.4Ch",1)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         Connect the Fluke 9500 to the UUT as Follows: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         [32]  Channel 1 &lt;---&gt; Channel 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         [32]  Channel 2 &lt;---&gt; Channel 2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         [32]  Channel 3 &lt;---&gt; Channel 3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         [32]  Channel 4 &lt;---&gt; Channel 4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DISP         * Do not use any terminations.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8.010  MATH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S[25]="9500.4Ch&lt;---&gt;UUT.4Ch"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8.011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8.012  ELSE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8.013  IF  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Find(S[25],"9500.2Ch&lt;---&gt;UUT.2Ch",1)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8.014  DISP         Connect the Fluke 9500 to the UUT as Follows: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8.014  DISP         [32]  Channel 1 &lt;---&gt; Channel 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8.014  DISP         [32]  Channel 2 &lt;---&gt; Channel 2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8.014  DISP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8.014  DISP         * Do not use any terminations.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8.015  MATH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S[25]="9500.2Ch&lt;---&gt;UUT.2Ch"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8.016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8.017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ENDIF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Sub </a:t>
            </a:r>
            <a:r>
              <a:rPr lang="en-US" sz="429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102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8.001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LABEL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8.002  JMPL 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DCVerticalGain_Conn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Find(S[30],"Connect",1)&gt;0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8.003  JMPL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Find(S[30],"Source",1)&gt;0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8.004  DISP         Error Calling Sub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8.005  END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8.006  LABEL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DCVerticalGain_Conn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8.007  IF  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Find(S[25],"5520SC&lt;---&gt;</a:t>
            </a: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UUT.Channel"&amp;M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[20],1)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8.008  DISP         Connect the 5520 Scope Output to the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8.008  DISP         UUT Channel [M20] Input.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8.009  MATH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S[25]= "5520SC&lt;---&gt;</a:t>
            </a: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UUT.Channel"&amp;M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[20]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8.010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8.011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END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Required Specifications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Volts DC 14mV to 35V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2.001  LABEL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2.002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CLSD-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            (5520A Scope)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2.003  END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Sub </a:t>
            </a:r>
            <a:r>
              <a:rPr lang="en-US" sz="429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8644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2.026  LABEL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Source.Volts.DC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Get Channel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2.027  IF           (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Findi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(S[30],"Channel=",1)&gt;0)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2.028  MATH         L[1]=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(S[30],2,"Channel=")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2.029  ELSE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2.030  MATH         L[1]=1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2.031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Get Volts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2.032  IF           (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Findi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(S[30],"Volts=",1)&gt;0)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2.033  MATH         L[2]=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(S[30],2,"Volts=")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2.034  ELSE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2.035  DISP         Missing Voltage: CLS Driver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Source.DC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(4 Head 9500)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2.036  JMPL         Error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2.037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Volts Into 50 Ohms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2.047  IF           (L[3]==50)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2.048  IF           (L[2]&lt;=-5.56)||(L[2]&gt;=5.56)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2.049  DISP         Volts out of range in call to CLS Driver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2.049  DISP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Source.DC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(4 Head 9500)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2.049  DISP         [L2] Volts (+/- 5.56 Limit into 50 Ohms)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2.050  JMPL         Error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2.051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2.052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Driver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688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Set Output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#-----------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2.062  IEEE         [@9500]ROUTE:SIGN CH[L1]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2.063  IEEE         [@9500]FUNC DC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2.064  IEEE         [@9500]ROUT:SIGNAL:IMPEDANCE [L3]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2.065  IF           L[2]==0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2.066  IEEE         [@9500]PAR:DC:GROUND 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2.067  ELSE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2.068  IEEE         [@9500]PAR:DC:GROUND OFF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2.069  IEEE         [@9500]VOLT [L2]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2.070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2.071  IEEE         [@9500]OUTPUT 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#Error Check the 9500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2.072  IEEE         [@9500]SYST:ERR?[i$]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2.073  IF           MEM2!=0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2.074  MATH         MEM2 = SUB(MEM2,1,68)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2.075  DISP         9500 Reported the Following Error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2.075  DISP         [MEM2]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2.076  ENDIF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Driver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1784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1000125" y="1295400"/>
            <a:ext cx="7880441" cy="539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Return Level, Uncertainties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#--------------------------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2.077  IF           L[3]==50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2.078  MATH         L[15]=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Accv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Datron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9500","Volts L",L[2])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2.079  ELSEIF       L[3]==1e6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2.080  MATH         L[15]=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Accv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Datron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9500","Volts",L[2])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2.081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2.082  MATH         S[31]=      "Value="&amp;L[2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] &amp;"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Unc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="&amp;L[15]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Expanded Uncertainties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#---------------------------------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Standard Resolution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2.087  IF           L[2]==0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2.088  MATH         L[31] = .01e-3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2.089  ELSE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2.090  MATH         L[30]=10e-6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2.091  WHILE        Abs(L[2])&gt;L[30]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2.092  MATH         L[30]=L[30]*10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2.093  ENDW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2.094  MATH         L[30]=L[30]/1e5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2.095  MATH         L[31] = L[30]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2.096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2.097  MATH         L[31]=L[31]/2/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Sqrt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(3)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2.098  TSET         U7 = [L31]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Standard Traceability (Assuming 4 to 1 or Better)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2.099  MATH         L[31]=L[15]*.25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2.100  TSET         U5 = [L31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]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Driver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928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1.001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MATH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M[20]=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(S[24],2,",")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1.004  MATH         L[1]=Find(S[24],"DCVerticalGain",1)==1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1.005  JMPL 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                       (L[1]==1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9.001  MATH         S[25]="Check Connections"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9.002  LABEL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9.003  MATH         S[26]="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ReConfig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Perform Any Pre-Calibration Steps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9.004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Init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#-----------------------------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9.005  MATH         M[1]=35.000*1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9.006  MATH         M[2]=5*1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9.007  TSET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UUT_Res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= .001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9.008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Conf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9.009  MATH       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L[9]=</a:t>
            </a: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(S[31],2,"Unc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=")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9.010  ACC          35.000V        L9U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9.011  IF           1==0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9.012  TARGET       -m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9.013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Meas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9.014  ENDIF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9.015  MATH         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MEM=</a:t>
            </a:r>
            <a:r>
              <a:rPr lang="en-US" b="1" dirty="0" err="1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(S[31],2,"Value=")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9.016  MEMCX        V              0.8U          5V/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Div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Test Points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18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0966" y="1837509"/>
            <a:ext cx="8229600" cy="42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OOP Object Oriented Programming approach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to a non-OOP language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an early version of the Metrology Taxonomy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NCSLI 141 Committee is currently working on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some FREE sample code 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778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0966" y="1837509"/>
            <a:ext cx="8229600" cy="42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OOP Object Oriented Programming approach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to a non-OOP language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an early version of the Metrology Taxonomy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NCSLI 141 Committee is currently working on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some FREE sample code 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5666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3" descr="111229 CalLab Flyer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6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33"/>
          <p:cNvSpPr txBox="1">
            <a:spLocks noGrp="1"/>
          </p:cNvSpPr>
          <p:nvPr>
            <p:ph type="title"/>
          </p:nvPr>
        </p:nvSpPr>
        <p:spPr>
          <a:xfrm>
            <a:off x="619125" y="16478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 / Comments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3"/>
          <p:cNvSpPr txBox="1">
            <a:spLocks noGrp="1"/>
          </p:cNvSpPr>
          <p:nvPr>
            <p:ph type="body" idx="1"/>
          </p:nvPr>
        </p:nvSpPr>
        <p:spPr>
          <a:xfrm>
            <a:off x="466725" y="2159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Michael L. Schwartz</a:t>
            </a:r>
            <a:endParaRPr sz="32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 Lab Solutions</a:t>
            </a:r>
            <a:endParaRPr dirty="0"/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mschwartz@callabsolutions.com</a:t>
            </a:r>
            <a:endParaRPr sz="32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8" name="Google Shape;388;p33" descr="C:\Users\Sita\AppData\Local\Microsoft\Windows\Temporary Internet Files\Content.IE5\ZP4NSKP2\MC900441880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89792" y="2638425"/>
            <a:ext cx="1279525" cy="17843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09600" y="6348708"/>
            <a:ext cx="8277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5"/>
              </a:rPr>
              <a:t>https://store.callabsolutions.com/index.php?route=product/product&amp;product_id=55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85800" y="1447800"/>
            <a:ext cx="8229600" cy="463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20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Veteran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wned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usiness,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x-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ilitary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etrologist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Core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usiness is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oftware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onsulting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Efficiencies through automation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Turn-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ystem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Focus on finding the right solution for the customer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Metrology.NET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®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201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World’s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argest 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MET/CAL®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rocedure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ibrary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PS-Cal®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power sensor calibration solution -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</a:t>
            </a:r>
            <a:r>
              <a:rPr lang="en-US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Tegam’s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Product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C#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eb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-b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ased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sset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anagement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ystem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Acquired Cal Lab Magazine in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2011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Cal Lab Solutions</a:t>
            </a:r>
            <a:endParaRPr sz="42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4" descr="ms_partner(1)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5715000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 descr="C:\_CalLabSolutions\Marketing\_ArtWork\Keysight\Keysight_CP_SolutionsPartner_Clr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5791200"/>
            <a:ext cx="2035596" cy="877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 descr="http://artie.com/labor_day/arg-hammer-chasing-nail-right-207x165-url.gif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98596" y="1958545"/>
            <a:ext cx="1430700" cy="114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 descr="cropped-CalLab-logo.gif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791200" y="5887105"/>
            <a:ext cx="3207450" cy="74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1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2590800" y="0"/>
            <a:ext cx="6553200" cy="12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is about Efficiency?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3962400" y="1542625"/>
            <a:ext cx="4724400" cy="51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  <a:p>
            <a:pPr marL="342900" marR="0" lvl="0" indent="-3429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Cheaper</a:t>
            </a:r>
            <a:endParaRPr/>
          </a:p>
          <a:p>
            <a:pPr marL="342900" marR="0" lvl="0" indent="-3429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6" descr="http://www.nec.co.th/html/images/Calibration/Laboratory/OpticalLaboratory/calibration-rf-communication-rack-fram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1" y="1295400"/>
            <a:ext cx="2971800" cy="510267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/>
        </p:nvSpPr>
        <p:spPr>
          <a:xfrm>
            <a:off x="4046225" y="5486400"/>
            <a:ext cx="4903500" cy="10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doesn’t mean less accurate</a:t>
            </a:r>
            <a:endParaRPr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85800" y="1447800"/>
            <a:ext cx="8229600" cy="463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 Lab Solutions writes custom software for companies around the wor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ld.  We could not effectively write and support our procedures if every procedure had the lab standards hard coded in the MET/CAL® procedure. 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needed a way to write automation that could be quickly customized to any calibration lab’s existing standards.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needed a way to create automated calibration procedures: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Better – Highest quality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Cheaper – Lower support costs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Faster – Needs to be &lt; 10x the manual calibration time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Statement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432;p37"/>
          <p:cNvSpPr txBox="1"/>
          <p:nvPr/>
        </p:nvSpPr>
        <p:spPr>
          <a:xfrm>
            <a:off x="533400" y="1410789"/>
            <a:ext cx="5902234" cy="5294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Procedures -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UUT Specific</a:t>
            </a:r>
            <a:endParaRPr lang="en-US" sz="1800" dirty="0"/>
          </a:p>
          <a:p>
            <a:pPr marL="457200" lvl="1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the UUT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Organize execution order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Organize print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</a:t>
            </a:r>
          </a:p>
          <a:p>
            <a:pPr marL="457200" lvl="1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</a:t>
            </a:r>
            <a:r>
              <a:rPr lang="en-US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Test Points</a:t>
            </a: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Points -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UUT Specific</a:t>
            </a:r>
            <a:endParaRPr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all test points</a:t>
            </a:r>
            <a:b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Pass / Fail</a:t>
            </a:r>
            <a:b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</a:t>
            </a:r>
            <a:r>
              <a:rPr lang="en-US" sz="18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Test Routines</a:t>
            </a: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Routines -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UUT Specific</a:t>
            </a:r>
            <a:endParaRPr sz="1800" b="1" i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the UUT 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 Generic Commands to the Driver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Sub </a:t>
            </a:r>
            <a:r>
              <a:rPr lang="en-US" sz="1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</a:t>
            </a:r>
            <a:endParaRPr lang="en-US" sz="1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US" sz="18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Station / Customer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Specific</a:t>
            </a:r>
            <a:endParaRPr lang="en-US"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Connection Messages 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Specific Drivers</a:t>
            </a:r>
            <a:endParaRPr lang="en-US" sz="2170" b="0" i="0" u="none" strike="noStrike" cap="none" dirty="0" smtClea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CLSD Cal Lab Solutions Driver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Standard Specific</a:t>
            </a:r>
            <a:endParaRPr lang="en-US"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Translates Generic Commands to Instrument Commands 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Calculates Uncertainty</a:t>
            </a: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lang="en-US" sz="2170" b="0" i="0" u="none" strike="noStrike" cap="none" dirty="0" smtClea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217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https://www.callabsolutions.com/wp-content/uploads/2008/01/spaghetti_examp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92" y="1410789"/>
            <a:ext cx="365427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62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590800" y="263722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Example Procedure</a:t>
            </a:r>
            <a:b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Keysigh</a:t>
            </a:r>
            <a:r>
              <a:rPr lang="en-US" sz="429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DSO-X 4000A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432;p37"/>
          <p:cNvSpPr txBox="1"/>
          <p:nvPr/>
        </p:nvSpPr>
        <p:spPr>
          <a:xfrm>
            <a:off x="5209903" y="2084919"/>
            <a:ext cx="3516086" cy="264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Procedures -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UUT Specific</a:t>
            </a:r>
            <a:endParaRPr lang="en-US" sz="1800" dirty="0"/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Points -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UUT Specific</a:t>
            </a:r>
            <a:endParaRPr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Routines -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UUT Specific</a:t>
            </a:r>
            <a:endParaRPr sz="1800" b="1" i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endParaRPr lang="en-US" sz="18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US" sz="18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Station Specific</a:t>
            </a:r>
            <a:endParaRPr lang="en-US"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CLSD Cal Lab Solutions Drivers </a:t>
            </a:r>
            <a:endParaRPr lang="en-US" sz="2170" b="0" i="0" u="none" strike="noStrike" cap="none" dirty="0" smtClea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217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456" y="1357608"/>
            <a:ext cx="8277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4"/>
              </a:rPr>
              <a:t>https://store.callabsolutions.com/index.php?route=product/product&amp;product_id=55</a:t>
            </a:r>
            <a:endParaRPr lang="en-US" sz="1600" dirty="0"/>
          </a:p>
        </p:txBody>
      </p:sp>
      <p:sp>
        <p:nvSpPr>
          <p:cNvPr id="7" name="Google Shape;432;p37"/>
          <p:cNvSpPr txBox="1"/>
          <p:nvPr/>
        </p:nvSpPr>
        <p:spPr>
          <a:xfrm>
            <a:off x="232956" y="2856411"/>
            <a:ext cx="3476896" cy="2046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Fluke 5520A 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Version</a:t>
            </a:r>
            <a:endParaRPr lang="en-US" sz="1800" dirty="0"/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Fluke 5820A –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Version</a:t>
            </a:r>
            <a:b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</a:b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Fluke 9500 w/ 4 Heads –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Version</a:t>
            </a: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endParaRPr lang="en-US" sz="1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Fluke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5720 / 33250 / PSG / </a:t>
            </a:r>
            <a:b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E4419 /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E9304A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Version</a:t>
            </a:r>
          </a:p>
          <a:p>
            <a:pPr marL="457200" marR="0" lvl="1" indent="0" algn="ctr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lang="en-US" sz="2170" b="0" i="0" u="none" strike="noStrike" cap="none" dirty="0" smtClea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217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4754" y="2084918"/>
            <a:ext cx="4829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/>
              <a:t>}</a:t>
            </a:r>
            <a:endParaRPr lang="en-US" dirty="0"/>
          </a:p>
        </p:txBody>
      </p:sp>
      <p:pic>
        <p:nvPicPr>
          <p:cNvPr id="2050" name="Picture 2" descr="Image result for keysight DSO-x4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78" y="4629897"/>
            <a:ext cx="2796631" cy="209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74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285749" y="1323975"/>
            <a:ext cx="8601075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 * End to End Sequencer * 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2.047  JMPL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Start_sequencer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2.048  EVAL   Copyright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2011 Cal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Lab Solutions, LLC.  All rights reserved.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3.001  LABEL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Start_sequencer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Channel 1 Test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3.002  JMPL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3.003  LABEL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DCVerticalGain_1_done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3.004  JMPL         DualCursor_1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3.005  LABEL        DualCursor_1_done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9.001  LABEL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9.002  RSLT         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9.003  HEAD         { * DC VERTICAL GAIN   * }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9.004  HEAD         * DC VERTICAL GAIN  { Channel 1 } *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9.005  IF           Find(S[23],"Skip_DCVerticalGain",1)==0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9.006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MATH         S[24]="DCVerticalGain,1"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9.007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CALL         Agilent DSOX-4000 Sub Test Points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9.008  ELSE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9.009  RSLT         = Skipped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9.010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9.011  JMPL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TestSelectionMode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(L[30]==1)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9.012  JMPL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DCVerticalGain_1_done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9.013  EVAL   Copyright 2011 Cal Lab Solutions, LLC.  All rights reserved.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Main Procedure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98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390525" y="1571625"/>
            <a:ext cx="8490041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1.001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MATH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M[20]=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(S[24],2,",")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1.004  MATH         L[1]=Find(S[24],"DCVerticalGain",1)==1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1.005  JMPL 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                            (L[1]==1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#============================================================================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9.001  MATH         S[25]="Check Connections"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9.002  LABEL      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DCVerticalGain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9.003  MATH         S[26]="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ReConfig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"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 Perform Any Pre-Calibration Steps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9.004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Init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#-----------------------------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9.005  MATH         M[1]=35.000*1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9.006  MATH         M[2]=5*1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9.007  TSET     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UUT_Res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= .001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9.008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Conf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9.009  MATH         L[9]=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(S[31],2,"Unc=")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9.010  ACC          35.000V        L9U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9.011  IF           1==0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9.012  TARGET       -m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9.013  ENDIF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9.014  CALL     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Agilent DSOX-4000 Sub Test Routines-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Meas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9.015  MATH         MEM=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(S[31],2,"Value=")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9.016  MEMCX        V              0.8U          5V/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Div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Dive Test Points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03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1906</Words>
  <Application>Microsoft Office PowerPoint</Application>
  <PresentationFormat>On-screen Show (4:3)</PresentationFormat>
  <Paragraphs>372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Office Theme</vt:lpstr>
      <vt:lpstr> Metrology Automation  Lunch  &amp; Learn  CLS &amp; MET/CAL® Drivers</vt:lpstr>
      <vt:lpstr>PowerPoint Presentation</vt:lpstr>
      <vt:lpstr>PowerPoint Presentation</vt:lpstr>
      <vt:lpstr>Business is about Efficiency?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/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Lunch  &amp; Learn CLS &amp; MET/CAL® Drivers</dc:title>
  <cp:lastModifiedBy>Windows User</cp:lastModifiedBy>
  <cp:revision>15</cp:revision>
  <dcterms:modified xsi:type="dcterms:W3CDTF">2020-03-25T22:34:44Z</dcterms:modified>
</cp:coreProperties>
</file>